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2" r:id="rId1"/>
  </p:sldMasterIdLst>
  <p:sldIdLst>
    <p:sldId id="256" r:id="rId2"/>
    <p:sldId id="258" r:id="rId3"/>
    <p:sldId id="259" r:id="rId4"/>
    <p:sldId id="260" r:id="rId5"/>
    <p:sldId id="269" r:id="rId6"/>
    <p:sldId id="270" r:id="rId7"/>
    <p:sldId id="266" r:id="rId8"/>
    <p:sldId id="261" r:id="rId9"/>
    <p:sldId id="274" r:id="rId10"/>
    <p:sldId id="262" r:id="rId11"/>
    <p:sldId id="265" r:id="rId12"/>
    <p:sldId id="268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6538A-5FF6-4EA3-87EB-72BAA1A73447}" v="54" dt="2023-10-11T19:43:26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4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3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82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50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32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5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674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89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9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3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06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1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7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dufays@rqra.qc.c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9E8B42-A371-6765-7BA8-556F78A39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50499"/>
            <a:ext cx="7766936" cy="1867485"/>
          </a:xfrm>
        </p:spPr>
        <p:txBody>
          <a:bodyPr>
            <a:normAutofit/>
          </a:bodyPr>
          <a:lstStyle/>
          <a:p>
            <a:r>
              <a:rPr lang="fr-CA" dirty="0"/>
              <a:t>Projet COUD</a:t>
            </a:r>
            <a:br>
              <a:rPr lang="fr-CA" dirty="0"/>
            </a:br>
            <a:r>
              <a:rPr lang="fr-CA" dirty="0"/>
              <a:t>APRPA (4257)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D198D4-B9B0-4E99-CB12-F5B330A86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22" y="7678090"/>
            <a:ext cx="8767860" cy="138816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FC6B97-4E87-917F-CA40-C26725C1B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992" y="38084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E402971-8511-4429-46E6-6F01AA13B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27" y="3897269"/>
            <a:ext cx="35242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0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5CD33-3D6E-441C-A93E-0B0C106E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Qui peut participer?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03633F-6442-C2CB-9C2D-5A0A7B551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982"/>
            <a:ext cx="8825659" cy="4368018"/>
          </a:xfrm>
        </p:spPr>
        <p:txBody>
          <a:bodyPr>
            <a:normAutofit fontScale="25000" lnSpcReduction="20000"/>
          </a:bodyPr>
          <a:lstStyle/>
          <a:p>
            <a:r>
              <a:rPr lang="fr-CA" sz="9600" dirty="0"/>
              <a:t>Les PAB doivent déjà être à l’emploi de la résidence</a:t>
            </a:r>
          </a:p>
          <a:p>
            <a:r>
              <a:rPr lang="fr-CA" sz="9600" dirty="0"/>
              <a:t>Citoyen canadien ou résidents permanents</a:t>
            </a:r>
          </a:p>
          <a:p>
            <a:pPr marL="0" indent="0">
              <a:buNone/>
            </a:pPr>
            <a:endParaRPr lang="fr-CA" sz="9600" dirty="0"/>
          </a:p>
          <a:p>
            <a:pPr marL="0" indent="0">
              <a:buNone/>
            </a:pPr>
            <a:r>
              <a:rPr lang="fr-CA" sz="9600" b="1" dirty="0"/>
              <a:t>Travailleurs temporaires avec permis de travail ouvert</a:t>
            </a:r>
            <a:r>
              <a:rPr lang="fr-CA" sz="9600" dirty="0"/>
              <a:t>:</a:t>
            </a:r>
          </a:p>
          <a:p>
            <a:r>
              <a:rPr lang="fr-CA" sz="9600" dirty="0"/>
              <a:t>La RPA doit payer le coût de la formation (±2000$) * Le salaire du candidat sera remboursé*</a:t>
            </a:r>
          </a:p>
          <a:p>
            <a:r>
              <a:rPr lang="fr-CA" sz="9600" dirty="0"/>
              <a:t>Le permis de travail doit couvrir la durée du programme</a:t>
            </a:r>
          </a:p>
          <a:p>
            <a:pPr marL="0" indent="0">
              <a:buNone/>
            </a:pPr>
            <a:endParaRPr lang="fr-CA" sz="9600" dirty="0"/>
          </a:p>
          <a:p>
            <a:pPr marL="0" indent="0">
              <a:buNone/>
            </a:pPr>
            <a:r>
              <a:rPr lang="fr-CA" sz="9600" b="1" dirty="0"/>
              <a:t>Travailleurs temporaires avec permis de travail fermé:</a:t>
            </a:r>
          </a:p>
          <a:p>
            <a:r>
              <a:rPr lang="fr-CA" sz="9600" dirty="0"/>
              <a:t>Non admissible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480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BBDA2B-5C63-C899-3810-F356BE7D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Obligations en tant que RPA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6DD8CC-0D8C-9816-A5D4-76BE0F39E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3232"/>
          </a:xfrm>
        </p:spPr>
        <p:txBody>
          <a:bodyPr>
            <a:normAutofit fontScale="92500" lnSpcReduction="10000"/>
          </a:bodyPr>
          <a:lstStyle/>
          <a:p>
            <a:r>
              <a:rPr lang="fr-CA" sz="2800" dirty="0"/>
              <a:t>Libérer un</a:t>
            </a:r>
            <a:r>
              <a:rPr lang="fr-CA" sz="2800" b="1" dirty="0"/>
              <a:t> superviseur </a:t>
            </a:r>
            <a:r>
              <a:rPr lang="fr-CA" sz="2800" dirty="0"/>
              <a:t>de stage</a:t>
            </a:r>
          </a:p>
          <a:p>
            <a:pPr marL="0" indent="0">
              <a:buNone/>
            </a:pPr>
            <a:r>
              <a:rPr lang="fr-CA" sz="2800" dirty="0"/>
              <a:t>		Il doit posséder une solide expérience</a:t>
            </a:r>
          </a:p>
          <a:p>
            <a:pPr marL="0" indent="0">
              <a:buNone/>
            </a:pPr>
            <a:r>
              <a:rPr lang="fr-CA" sz="2800" dirty="0"/>
              <a:t>		Il doit avoir réussi APRPA, DEP-APED, DEP-SASI</a:t>
            </a:r>
          </a:p>
          <a:p>
            <a:r>
              <a:rPr lang="fr-CA" sz="2800" dirty="0"/>
              <a:t>Donner accès à un ordinateur, connexion internet, endroit favorable aux apprentissages</a:t>
            </a:r>
          </a:p>
          <a:p>
            <a:r>
              <a:rPr lang="fr-CA" sz="2800" dirty="0"/>
              <a:t>Libérer le travailleur et valider sa présence en formation</a:t>
            </a:r>
          </a:p>
          <a:p>
            <a:r>
              <a:rPr lang="fr-CA" sz="2800" dirty="0"/>
              <a:t>S’assurer de l’engagement de l’apprenant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874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1ADE68-4A1B-7BCF-40CA-AAB86276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Rôle du superviseur de 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682993-F7AF-40C4-3CE0-8B7BD2F2F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65028"/>
            <a:ext cx="8825659" cy="4487464"/>
          </a:xfrm>
        </p:spPr>
        <p:txBody>
          <a:bodyPr>
            <a:normAutofit fontScale="92500" lnSpcReduction="20000"/>
          </a:bodyPr>
          <a:lstStyle/>
          <a:p>
            <a:r>
              <a:rPr lang="fr-CA" sz="2400" dirty="0"/>
              <a:t>Confier à l’apprenant des tâches ou des fonctions de travail qui conviennent à son niveau de compétence</a:t>
            </a:r>
          </a:p>
          <a:p>
            <a:r>
              <a:rPr lang="fr-CA" sz="2400" dirty="0"/>
              <a:t>Superviser l’exécution et la qualité du travail</a:t>
            </a:r>
          </a:p>
          <a:p>
            <a:r>
              <a:rPr lang="fr-CA" sz="2400" dirty="0"/>
              <a:t>Rôle de guide et mentor</a:t>
            </a:r>
          </a:p>
          <a:p>
            <a:r>
              <a:rPr lang="fr-CA" sz="2400" dirty="0"/>
              <a:t>S’assurer que l’apprenant accomplisse les activités pratiques demandées</a:t>
            </a:r>
          </a:p>
          <a:p>
            <a:r>
              <a:rPr lang="fr-CA" sz="2400" dirty="0"/>
              <a:t>Porter un regard sur l’état de développement des compétences</a:t>
            </a:r>
          </a:p>
          <a:p>
            <a:r>
              <a:rPr lang="fr-CA" sz="2400" dirty="0"/>
              <a:t>S’assurer que les apprenants fournissent le temps requis à chaque semaine pour faire les formations sur </a:t>
            </a:r>
            <a:r>
              <a:rPr lang="fr-CA" sz="2400" dirty="0" err="1"/>
              <a:t>FQRenLIGNE</a:t>
            </a:r>
            <a:endParaRPr lang="fr-CA" sz="2400" dirty="0"/>
          </a:p>
          <a:p>
            <a:r>
              <a:rPr lang="fr-CA" sz="2400" dirty="0"/>
              <a:t>Il doit être libéré de ses tâches (1 à 5h par semaine) </a:t>
            </a:r>
          </a:p>
          <a:p>
            <a:r>
              <a:rPr lang="fr-CA" sz="2400" dirty="0"/>
              <a:t>Il n’a pas de rôle d’évaluateur, ce rôle est celui de l’enseignant responsable de la cohorte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2419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59E6B-CD7F-C25A-81EE-71D1B7E7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Personnes ressources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B27857-89A4-C038-D541-C40835D1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98643"/>
            <a:ext cx="8825659" cy="4214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sz="2000" b="1" dirty="0"/>
              <a:t>RQRA</a:t>
            </a:r>
          </a:p>
          <a:p>
            <a:pPr marL="0" indent="0" algn="just">
              <a:buNone/>
            </a:pPr>
            <a:r>
              <a:rPr lang="fr-CA" sz="2000" dirty="0"/>
              <a:t>Maria </a:t>
            </a:r>
            <a:r>
              <a:rPr lang="fr-CA" sz="2000" dirty="0" err="1"/>
              <a:t>Dufays</a:t>
            </a:r>
            <a:endParaRPr lang="fr-CA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/>
              <a:t>Conseillère en communication et gestionnaire du projet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/>
              <a:t>Téléphone : 514 526-3777 poste 227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/>
              <a:t>Cellulaire : 438 378-2844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/>
              <a:t>Courriel : </a:t>
            </a:r>
            <a:r>
              <a:rPr lang="fr-CA" sz="20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mdufays@rqra.qc.ca</a:t>
            </a:r>
            <a:endParaRPr lang="fr-CA" sz="2000" dirty="0">
              <a:solidFill>
                <a:srgbClr val="0563C1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b="1" dirty="0">
                <a:solidFill>
                  <a:schemeClr val="tx1"/>
                </a:solidFill>
              </a:rPr>
              <a:t>CSSDN: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>
                <a:solidFill>
                  <a:schemeClr val="tx1"/>
                </a:solidFill>
              </a:rPr>
              <a:t>Manon Lefebvre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>
                <a:solidFill>
                  <a:schemeClr val="tx1"/>
                </a:solidFill>
              </a:rPr>
              <a:t>Agente de développement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>
                <a:solidFill>
                  <a:schemeClr val="tx1"/>
                </a:solidFill>
              </a:rPr>
              <a:t>Téléphone: 418 580-1085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CA" sz="2000" dirty="0">
                <a:solidFill>
                  <a:schemeClr val="tx1"/>
                </a:solidFill>
              </a:rPr>
              <a:t>Courriel: lefebvrem@cssdn.gouv.qc.ca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636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9AEE4-1607-527E-D1E5-DA72C744A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94B3E-40C0-420B-6DF6-0A45178D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RQRA</a:t>
            </a:r>
          </a:p>
          <a:p>
            <a:r>
              <a:rPr lang="fr-CA" dirty="0"/>
              <a:t>FCSSQ</a:t>
            </a:r>
          </a:p>
          <a:p>
            <a:r>
              <a:rPr lang="fr-CA" dirty="0"/>
              <a:t>SAE (Centre du Québec), guide d’accompagnement de l’agent de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212231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2BA30-E1D1-3182-130F-62AC237F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352F9F-DFCD-C64D-2669-89FBF5A0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32316" cy="3416300"/>
          </a:xfrm>
        </p:spPr>
        <p:txBody>
          <a:bodyPr/>
          <a:lstStyle/>
          <a:p>
            <a:r>
              <a:rPr lang="fr-CA" sz="2800" dirty="0"/>
              <a:t>Infolettre du RQRA aux RPA </a:t>
            </a:r>
          </a:p>
          <a:p>
            <a:r>
              <a:rPr lang="fr-CA" sz="3200" dirty="0"/>
              <a:t>Parution dans le magazine L'Adresse destinée aux RPA</a:t>
            </a:r>
            <a:endParaRPr lang="fr-CA" sz="2800" dirty="0"/>
          </a:p>
          <a:p>
            <a:r>
              <a:rPr lang="fr-CA" sz="2800" dirty="0"/>
              <a:t>Lettre envoyée aux RPA par le MSSS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05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B01557-30C7-881E-94E1-17A8692A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Nouveautés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332C95-B3FF-E65B-6F38-01BF47FA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14194" cy="3416300"/>
          </a:xfrm>
        </p:spPr>
        <p:txBody>
          <a:bodyPr/>
          <a:lstStyle/>
          <a:p>
            <a:r>
              <a:rPr lang="fr-CA" sz="2800" dirty="0"/>
              <a:t>Le projet vise maintenant 800 PAB au lieu de 300</a:t>
            </a:r>
          </a:p>
          <a:p>
            <a:r>
              <a:rPr lang="fr-CA" sz="2800" dirty="0"/>
              <a:t>Les non-membres du RQRA sont maintenant éligibles</a:t>
            </a:r>
          </a:p>
          <a:p>
            <a:r>
              <a:rPr lang="fr-CA" sz="2800" dirty="0"/>
              <a:t>Environ 5 inscriptions /RPA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260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B2DE8B-B740-9039-ADD2-50FA0507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C’est quoi le COUD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E7EE7-E589-89DF-A6F2-73D9DF54D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94924" cy="3416300"/>
          </a:xfrm>
        </p:spPr>
        <p:txBody>
          <a:bodyPr>
            <a:normAutofit/>
          </a:bodyPr>
          <a:lstStyle/>
          <a:p>
            <a:r>
              <a:rPr lang="fr-CA" sz="2400" dirty="0"/>
              <a:t>Formation de 180h du programme APRPA (4257)</a:t>
            </a:r>
          </a:p>
          <a:p>
            <a:r>
              <a:rPr lang="fr-CA" sz="2400" b="1" dirty="0"/>
              <a:t>L’alternance travaille-étude </a:t>
            </a:r>
            <a:r>
              <a:rPr lang="fr-CA" sz="2400" dirty="0"/>
              <a:t>est privilégiée, donc une partie de la formation est donnée en milieu de travail (environ 30%)</a:t>
            </a:r>
          </a:p>
          <a:p>
            <a:r>
              <a:rPr lang="fr-CA" sz="2400" dirty="0"/>
              <a:t>Le salaire du PAB est remboursé à la fin de sa formation</a:t>
            </a:r>
          </a:p>
          <a:p>
            <a:r>
              <a:rPr lang="fr-CA" sz="2400" dirty="0"/>
              <a:t>Le salaire du superviseur de stage est remboursé pendant sa formation de 2,5h (50% de son salaire)</a:t>
            </a:r>
          </a:p>
          <a:p>
            <a:endParaRPr lang="fr-CA" sz="2400" dirty="0"/>
          </a:p>
          <a:p>
            <a:endParaRPr lang="fr-CA" sz="2400" dirty="0"/>
          </a:p>
          <a:p>
            <a:endParaRPr lang="fr-CA" sz="2400" dirty="0">
              <a:highlight>
                <a:srgbClr val="FFFF00"/>
              </a:highlight>
            </a:endParaRP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02999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CB9D3-0606-EFB1-8C86-D53A61B3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Programme 4257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E4752F-9913-D556-C2EA-F78F498AD0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Compétence 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4E2103-BC22-9C4E-E9F4-31852F054F04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fr-CA" b="1" i="1" dirty="0"/>
              <a:t>Se situer à l’égard du métier (15h- théorie)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Rôles, tâches, responsabilités du PAB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Éthique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Rôles membres de l’équipe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Comportement professionnel et dans des situations uniques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6ABBFB-BEC1-C72B-C4C3-DEEB073D5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A" dirty="0"/>
              <a:t>Compétence 2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BF58895-15AD-0992-C5D0-19397A8B2AA3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fr-CA" b="1" i="1" dirty="0"/>
              <a:t>Moyens d’intervention qui tiennent compte des besoins et des capacités des p-âgées (30h-théorie)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Changements physiques, psychologiques et cognitifs de la personne vieillissante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Le deuil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Maladies et incapacités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Troubles neurocognitifs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b="1" i="1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73E6AA8-F1A0-8412-409F-5101E463DF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dirty="0"/>
              <a:t>Compétence 3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F7AEC08-A0BC-5BE1-D013-E41FD10DAC5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/>
          </a:bodyPr>
          <a:lstStyle/>
          <a:p>
            <a:r>
              <a:rPr lang="fr-CA" b="1" i="1" dirty="0"/>
              <a:t>Infection et contamination (15h-théorie et pratique)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L’inflammation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Modes de transmission des agents pathogènes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*Lavage des mains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*EPI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*Manipulation du matériel souillé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*Nettoyage de l’équipement e soins</a:t>
            </a:r>
          </a:p>
        </p:txBody>
      </p:sp>
    </p:spTree>
    <p:extLst>
      <p:ext uri="{BB962C8B-B14F-4D97-AF65-F5344CB8AC3E}">
        <p14:creationId xmlns:p14="http://schemas.microsoft.com/office/powerpoint/2010/main" val="16571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D2751C-8284-79BF-D7D5-3D7A1EAA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Programme 4257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8B5677-DCDF-B30D-552A-476AD5F1E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Compétence 4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DDDA8C-87D1-C647-97D1-11995DD9D65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fr-CA" b="1" i="1" dirty="0"/>
              <a:t>Intervenir en situation d’urgence (30h-théorie et pratique)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La réanimation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Les premiers secours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Intervenir auprès d'une personne présentant un épisode de crise ou comportements agressifs (SCPD)</a:t>
            </a:r>
          </a:p>
          <a:p>
            <a:endParaRPr lang="fr-CA" b="1" i="1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A8110D-2901-55B9-2E83-DD6B001CF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A" dirty="0"/>
              <a:t>Compétence 5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56849B3-152A-25F4-5F2B-FA96FB45003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5380" cy="3229745"/>
          </a:xfrm>
        </p:spPr>
        <p:txBody>
          <a:bodyPr>
            <a:normAutofit lnSpcReduction="10000"/>
          </a:bodyPr>
          <a:lstStyle/>
          <a:p>
            <a:r>
              <a:rPr lang="fr-CA" b="1" i="1" dirty="0"/>
              <a:t>Soins et services d’assistance (75h-théorie et pratique)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Maltraitance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Communication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PDSP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Soins d’hygiène…(AVQ)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b="1" u="sng" dirty="0"/>
              <a:t>Soins non réglementés </a:t>
            </a:r>
            <a:r>
              <a:rPr lang="fr-CA" dirty="0"/>
              <a:t>(TA, T. buccale, glycémie, pansement, O2…)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SST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Hygiène et asepsie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dirty="0"/>
          </a:p>
          <a:p>
            <a:endParaRPr lang="fr-CA" b="1" i="1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1CC3422-134B-DB24-7861-CC423AABAE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A" dirty="0"/>
              <a:t>Compétence 6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18FFF3C-F01D-D18E-AD38-829B751A1BDF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fr-CA" b="1" i="1" dirty="0"/>
              <a:t>Juger de ses limites d’intervention pour l’administration des médicaments et de soins invasifs d’assistance liés aux AVQ (15h-théorie et pratique)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b="1" u="sng" dirty="0"/>
              <a:t>Activités réglementées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/>
              <a:t>Loi 90</a:t>
            </a:r>
          </a:p>
        </p:txBody>
      </p:sp>
    </p:spTree>
    <p:extLst>
      <p:ext uri="{BB962C8B-B14F-4D97-AF65-F5344CB8AC3E}">
        <p14:creationId xmlns:p14="http://schemas.microsoft.com/office/powerpoint/2010/main" val="183261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68D5B-6CD6-3A93-9567-C804E766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/>
              <a:t>Ce qui est inclus</a:t>
            </a:r>
            <a:endParaRPr lang="fr-CA" dirty="0"/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1B6155DD-12DE-EC51-AEAF-1604CEF69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822712"/>
            <a:ext cx="10326095" cy="3046381"/>
          </a:xfrm>
        </p:spPr>
        <p:txBody>
          <a:bodyPr>
            <a:normAutofit/>
          </a:bodyPr>
          <a:lstStyle/>
          <a:p>
            <a:r>
              <a:rPr lang="fr-CA" sz="2800" dirty="0"/>
              <a:t>Financement MEQ du 180h</a:t>
            </a:r>
          </a:p>
          <a:p>
            <a:r>
              <a:rPr lang="fr-CA" sz="2800" dirty="0"/>
              <a:t>Formation de 7h sur la littératie numérique</a:t>
            </a:r>
          </a:p>
          <a:p>
            <a:r>
              <a:rPr lang="fr-CA" sz="2800" dirty="0"/>
              <a:t>Formation du superviseur de 2,5h (50% de son salaire)</a:t>
            </a:r>
          </a:p>
          <a:p>
            <a:r>
              <a:rPr lang="fr-CA" sz="2800" dirty="0"/>
              <a:t>Les formations en ligne </a:t>
            </a:r>
            <a:r>
              <a:rPr lang="fr-CA" sz="2800" dirty="0" err="1"/>
              <a:t>FQRenLIGNE</a:t>
            </a:r>
            <a:endParaRPr lang="fr-CA" sz="2800" dirty="0"/>
          </a:p>
          <a:p>
            <a:r>
              <a:rPr lang="fr-CA" sz="2800" dirty="0"/>
              <a:t>Les guides </a:t>
            </a:r>
            <a:r>
              <a:rPr lang="fr-CA" sz="2800" dirty="0" err="1"/>
              <a:t>Cémeq</a:t>
            </a:r>
            <a:endParaRPr lang="fr-CA" sz="28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239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0AC64-7AAB-186C-BFDB-24A6E1C7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Avantages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1DA33-0F5A-7842-208F-439EEDB9C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92866"/>
            <a:ext cx="10215411" cy="4165134"/>
          </a:xfrm>
        </p:spPr>
        <p:txBody>
          <a:bodyPr>
            <a:noAutofit/>
          </a:bodyPr>
          <a:lstStyle/>
          <a:p>
            <a:r>
              <a:rPr lang="fr-CA" sz="2000" dirty="0"/>
              <a:t>Les </a:t>
            </a:r>
            <a:r>
              <a:rPr lang="fr-CA" sz="2000" b="1" dirty="0"/>
              <a:t>cours théoriques </a:t>
            </a:r>
            <a:r>
              <a:rPr lang="fr-CA" sz="2000" dirty="0"/>
              <a:t>seront données en </a:t>
            </a:r>
            <a:r>
              <a:rPr lang="fr-CA" sz="2000" b="1" dirty="0"/>
              <a:t>mode synchrone </a:t>
            </a:r>
            <a:r>
              <a:rPr lang="fr-CA" sz="2000" dirty="0"/>
              <a:t>(Plateforme de rencontre avec l’enseignante) et </a:t>
            </a:r>
            <a:r>
              <a:rPr lang="fr-CA" sz="2000" b="1" dirty="0"/>
              <a:t>asynchrone</a:t>
            </a:r>
            <a:r>
              <a:rPr lang="fr-CA" sz="2000" dirty="0"/>
              <a:t> (FQR en ligne) </a:t>
            </a:r>
          </a:p>
          <a:p>
            <a:r>
              <a:rPr lang="fr-CA" sz="2000" dirty="0"/>
              <a:t>Les </a:t>
            </a:r>
            <a:r>
              <a:rPr lang="fr-CA" sz="2000" b="1" dirty="0"/>
              <a:t>tâches à apprendre </a:t>
            </a:r>
            <a:r>
              <a:rPr lang="fr-CA" sz="2000" dirty="0"/>
              <a:t>seront données au CFP de Lévis</a:t>
            </a:r>
          </a:p>
          <a:p>
            <a:r>
              <a:rPr lang="fr-CA" sz="2000" dirty="0"/>
              <a:t>Le développement des compétences se fera dans le milieu de travail</a:t>
            </a:r>
          </a:p>
          <a:p>
            <a:r>
              <a:rPr lang="fr-CA" sz="2000" dirty="0"/>
              <a:t>La personne  nommée dans votre résidence sera formée comme superviseure et pourra continuer à voir aux bonnes pratiques même à la fin du cours</a:t>
            </a:r>
          </a:p>
          <a:p>
            <a:r>
              <a:rPr lang="fr-CA" sz="2000" dirty="0"/>
              <a:t>Il y aura entre 8 et 20h de cours par semaine (Incluant la pratique en milieu de travail)Durée du programme environ 14 semaines</a:t>
            </a:r>
          </a:p>
          <a:p>
            <a:r>
              <a:rPr lang="fr-CA" sz="2000" dirty="0"/>
              <a:t>Un lien étroit sera créé entre l’enseignante et le superviseur de stage</a:t>
            </a:r>
          </a:p>
        </p:txBody>
      </p:sp>
    </p:spTree>
    <p:extLst>
      <p:ext uri="{BB962C8B-B14F-4D97-AF65-F5344CB8AC3E}">
        <p14:creationId xmlns:p14="http://schemas.microsoft.com/office/powerpoint/2010/main" val="103887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32A9E-06B1-8100-9D15-A73EB7C9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d’horaire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85B9E9-9409-CC67-8BFE-812CC35D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Mardi et jeudi de 17h à 21h30 (30 minutes pour le repas)</a:t>
            </a:r>
          </a:p>
          <a:p>
            <a:pPr lvl="1"/>
            <a:r>
              <a:rPr lang="fr-CA" dirty="0"/>
              <a:t>Cours théorique en mode synchrone</a:t>
            </a:r>
          </a:p>
          <a:p>
            <a:pPr lvl="1"/>
            <a:r>
              <a:rPr lang="fr-CA" dirty="0"/>
              <a:t>Cours pratique en laboratoire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Un samedi sur deux de 8h30 à 16h30</a:t>
            </a:r>
          </a:p>
          <a:p>
            <a:pPr lvl="1"/>
            <a:r>
              <a:rPr lang="fr-CA" dirty="0"/>
              <a:t>Cours pratique</a:t>
            </a:r>
          </a:p>
        </p:txBody>
      </p:sp>
    </p:spTree>
    <p:extLst>
      <p:ext uri="{BB962C8B-B14F-4D97-AF65-F5344CB8AC3E}">
        <p14:creationId xmlns:p14="http://schemas.microsoft.com/office/powerpoint/2010/main" val="2175214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773</TotalTime>
  <Words>784</Words>
  <Application>Microsoft Office PowerPoint</Application>
  <PresentationFormat>Grand écran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Salle d’ions</vt:lpstr>
      <vt:lpstr>Projet COUD APRPA (4257)</vt:lpstr>
      <vt:lpstr>Historique</vt:lpstr>
      <vt:lpstr>Nouveautés</vt:lpstr>
      <vt:lpstr>C’est quoi le COUD</vt:lpstr>
      <vt:lpstr>Programme 4257</vt:lpstr>
      <vt:lpstr>Programme 4257</vt:lpstr>
      <vt:lpstr>Ce qui est inclus</vt:lpstr>
      <vt:lpstr>Avantages</vt:lpstr>
      <vt:lpstr>Exemple d’horaire</vt:lpstr>
      <vt:lpstr>Qui peut participer?</vt:lpstr>
      <vt:lpstr>Obligations en tant que RPA</vt:lpstr>
      <vt:lpstr>Rôle du superviseur de stage</vt:lpstr>
      <vt:lpstr>Personnes ressources</vt:lpstr>
      <vt:lpstr>Références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COUD APRPA (4247)</dc:title>
  <dc:creator>Lefebvre Manon</dc:creator>
  <cp:lastModifiedBy>Delisle Nadine</cp:lastModifiedBy>
  <cp:revision>2</cp:revision>
  <dcterms:created xsi:type="dcterms:W3CDTF">2023-10-02T20:49:09Z</dcterms:created>
  <dcterms:modified xsi:type="dcterms:W3CDTF">2023-11-01T14:10:48Z</dcterms:modified>
</cp:coreProperties>
</file>