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gduR9iGzfveTEr8KHlgyNSZ2vK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b3c4f1ed6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2fb3c4f1ed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fd7e36a03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g2fd7e36a032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896e94391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g2896e94391c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896e94391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9" name="Google Shape;239;g2896e94391c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896e94391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g2896e94391c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fd7e36a03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9" name="Google Shape;259;g2fd7e36a032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fd9ea086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8" name="Google Shape;268;g2fd9ea0867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896d0cd49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7" name="Google Shape;277;g2896d0cd49f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896e94391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7" name="Google Shape;287;g2896e94391c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896e94391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7" name="Google Shape;297;g2896e94391c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fb3c4f1ed6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5" name="Google Shape;305;g2fb3c4f1ed6_0_6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fb3c4f1ed6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2fb3c4f1ed6_0_3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b3c4f1ed6_0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" name="Google Shape;314;g2fb3c4f1ed6_0_7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d9ea0867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0" name="Google Shape;330;g2fd9ea08673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fb3c4f1ed6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9" name="Google Shape;339;g2fb3c4f1ed6_0_6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fb3c4f1ed6_0_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9" name="Google Shape;349;g2fb3c4f1ed6_0_7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fb3c4f1ed6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9" name="Google Shape;359;g2fb3c4f1ed6_0_2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fb3c4f1ed6_0_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1" name="Google Shape;371;g2fb3c4f1ed6_0_6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fb3c4f1ed6_0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g2fb3c4f1ed6_0_5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b3c4f1ed6_0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g2fb3c4f1ed6_0_5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fb3c4f1ed6_0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g2fb3c4f1ed6_0_6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b3c4f1ed6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g2fb3c4f1ed6_0_2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fb3c4f1ed6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g2fb3c4f1ed6_0_6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b3c4f1ed6_0_9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2fb3c4f1ed6_0_9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2fb3c4f1ed6_0_9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fb3c4f1ed6_0_12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2fb3c4f1ed6_0_12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6" name="Google Shape;46;g2fb3c4f1ed6_0_12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7" name="Google Shape;47;g2fb3c4f1ed6_0_120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8" name="Google Shape;48;g2fb3c4f1ed6_0_1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fb3c4f1ed6_0_12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51" name="Google Shape;51;g2fb3c4f1ed6_0_12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fb3c4f1ed6_0_12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4" name="Google Shape;54;g2fb3c4f1ed6_0_12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5" name="Google Shape;55;g2fb3c4f1ed6_0_12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b3c4f1ed6_0_135"/>
          <p:cNvSpPr txBox="1"/>
          <p:nvPr>
            <p:ph type="title"/>
          </p:nvPr>
        </p:nvSpPr>
        <p:spPr>
          <a:xfrm>
            <a:off x="1141411" y="619126"/>
            <a:ext cx="9906000" cy="14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2fb3c4f1ed6_0_135"/>
          <p:cNvSpPr txBox="1"/>
          <p:nvPr>
            <p:ph idx="1" type="body"/>
          </p:nvPr>
        </p:nvSpPr>
        <p:spPr>
          <a:xfrm>
            <a:off x="1370019" y="2249486"/>
            <a:ext cx="4649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59" name="Google Shape;59;g2fb3c4f1ed6_0_135"/>
          <p:cNvSpPr txBox="1"/>
          <p:nvPr>
            <p:ph idx="2" type="body"/>
          </p:nvPr>
        </p:nvSpPr>
        <p:spPr>
          <a:xfrm>
            <a:off x="1141410" y="3073397"/>
            <a:ext cx="4878300" cy="27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60" name="Google Shape;60;g2fb3c4f1ed6_0_135"/>
          <p:cNvSpPr txBox="1"/>
          <p:nvPr>
            <p:ph idx="3" type="body"/>
          </p:nvPr>
        </p:nvSpPr>
        <p:spPr>
          <a:xfrm>
            <a:off x="6400808" y="2249485"/>
            <a:ext cx="46467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61" name="Google Shape;61;g2fb3c4f1ed6_0_135"/>
          <p:cNvSpPr txBox="1"/>
          <p:nvPr>
            <p:ph idx="4" type="body"/>
          </p:nvPr>
        </p:nvSpPr>
        <p:spPr>
          <a:xfrm>
            <a:off x="6172200" y="3073397"/>
            <a:ext cx="4875300" cy="27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62" name="Google Shape;62;g2fb3c4f1ed6_0_135"/>
          <p:cNvSpPr txBox="1"/>
          <p:nvPr>
            <p:ph idx="10" type="dt"/>
          </p:nvPr>
        </p:nvSpPr>
        <p:spPr>
          <a:xfrm>
            <a:off x="7456488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g2fb3c4f1ed6_0_135"/>
          <p:cNvSpPr txBox="1"/>
          <p:nvPr>
            <p:ph idx="11" type="ftr"/>
          </p:nvPr>
        </p:nvSpPr>
        <p:spPr>
          <a:xfrm>
            <a:off x="1141413" y="5883275"/>
            <a:ext cx="623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g2fb3c4f1ed6_0_135"/>
          <p:cNvSpPr txBox="1"/>
          <p:nvPr>
            <p:ph idx="12" type="sldNum"/>
          </p:nvPr>
        </p:nvSpPr>
        <p:spPr>
          <a:xfrm>
            <a:off x="10275888" y="5883275"/>
            <a:ext cx="77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b3c4f1ed6_0_150"/>
          <p:cNvSpPr txBox="1"/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2fb3c4f1ed6_0_150"/>
          <p:cNvSpPr txBox="1"/>
          <p:nvPr>
            <p:ph idx="1" type="body"/>
          </p:nvPr>
        </p:nvSpPr>
        <p:spPr>
          <a:xfrm>
            <a:off x="1141410" y="2249486"/>
            <a:ext cx="48783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68" name="Google Shape;68;g2fb3c4f1ed6_0_150"/>
          <p:cNvSpPr txBox="1"/>
          <p:nvPr>
            <p:ph idx="2" type="body"/>
          </p:nvPr>
        </p:nvSpPr>
        <p:spPr>
          <a:xfrm>
            <a:off x="6172200" y="2249486"/>
            <a:ext cx="48753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69" name="Google Shape;69;g2fb3c4f1ed6_0_150"/>
          <p:cNvSpPr txBox="1"/>
          <p:nvPr>
            <p:ph idx="10" type="dt"/>
          </p:nvPr>
        </p:nvSpPr>
        <p:spPr>
          <a:xfrm>
            <a:off x="7456488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g2fb3c4f1ed6_0_150"/>
          <p:cNvSpPr txBox="1"/>
          <p:nvPr>
            <p:ph idx="11" type="ftr"/>
          </p:nvPr>
        </p:nvSpPr>
        <p:spPr>
          <a:xfrm>
            <a:off x="1141413" y="5883275"/>
            <a:ext cx="623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g2fb3c4f1ed6_0_150"/>
          <p:cNvSpPr txBox="1"/>
          <p:nvPr>
            <p:ph idx="12" type="sldNum"/>
          </p:nvPr>
        </p:nvSpPr>
        <p:spPr>
          <a:xfrm>
            <a:off x="10275888" y="5883275"/>
            <a:ext cx="77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b3c4f1ed6_0_23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b3c4f1ed6_0_2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g2fb3c4f1ed6_0_23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g2fb3c4f1ed6_0_23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g2fb3c4f1ed6_0_23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g2fb3c4f1ed6_0_23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b3c4f1ed6_0_240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86" name="Google Shape;86;g2fb3c4f1ed6_0_240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87" name="Google Shape;87;g2fb3c4f1ed6_0_24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b3c4f1ed6_0_244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g2fb3c4f1ed6_0_24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b3c4f1ed6_0_24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3" name="Google Shape;93;g2fb3c4f1ed6_0_24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4" name="Google Shape;94;g2fb3c4f1ed6_0_24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fb3c4f1ed6_0_144"/>
          <p:cNvSpPr txBox="1"/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g2fb3c4f1ed6_0_144"/>
          <p:cNvSpPr txBox="1"/>
          <p:nvPr>
            <p:ph idx="1" type="body"/>
          </p:nvPr>
        </p:nvSpPr>
        <p:spPr>
          <a:xfrm>
            <a:off x="1141412" y="2249487"/>
            <a:ext cx="99060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6" name="Google Shape;16;g2fb3c4f1ed6_0_144"/>
          <p:cNvSpPr txBox="1"/>
          <p:nvPr>
            <p:ph idx="10" type="dt"/>
          </p:nvPr>
        </p:nvSpPr>
        <p:spPr>
          <a:xfrm>
            <a:off x="7456488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g2fb3c4f1ed6_0_144"/>
          <p:cNvSpPr txBox="1"/>
          <p:nvPr>
            <p:ph idx="11" type="ftr"/>
          </p:nvPr>
        </p:nvSpPr>
        <p:spPr>
          <a:xfrm>
            <a:off x="1141413" y="5883275"/>
            <a:ext cx="623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2fb3c4f1ed6_0_144"/>
          <p:cNvSpPr txBox="1"/>
          <p:nvPr>
            <p:ph idx="12" type="sldNum"/>
          </p:nvPr>
        </p:nvSpPr>
        <p:spPr>
          <a:xfrm>
            <a:off x="10275888" y="5883275"/>
            <a:ext cx="771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b3c4f1ed6_0_25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7" name="Google Shape;97;g2fb3c4f1ed6_0_251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8" name="Google Shape;98;g2fb3c4f1ed6_0_251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9" name="Google Shape;99;g2fb3c4f1ed6_0_25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fb3c4f1ed6_0_25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2" name="Google Shape;102;g2fb3c4f1ed6_0_25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fb3c4f1ed6_0_259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05" name="Google Shape;105;g2fb3c4f1ed6_0_259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6" name="Google Shape;106;g2fb3c4f1ed6_0_25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fb3c4f1ed6_0_263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09" name="Google Shape;109;g2fb3c4f1ed6_0_26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b3c4f1ed6_0_26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fb3c4f1ed6_0_26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13" name="Google Shape;113;g2fb3c4f1ed6_0_266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4" name="Google Shape;114;g2fb3c4f1ed6_0_266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5" name="Google Shape;115;g2fb3c4f1ed6_0_26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b3c4f1ed6_0_272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18" name="Google Shape;118;g2fb3c4f1ed6_0_27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b3c4f1ed6_0_275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1" name="Google Shape;121;g2fb3c4f1ed6_0_275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22" name="Google Shape;122;g2fb3c4f1ed6_0_27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fb3c4f1ed6_0_13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2fb3c4f1ed6_0_9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" name="Google Shape;23;g2fb3c4f1ed6_0_9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fb3c4f1ed6_0_10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6" name="Google Shape;26;g2fb3c4f1ed6_0_10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7" name="Google Shape;27;g2fb3c4f1ed6_0_10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fb3c4f1ed6_0_10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0" name="Google Shape;30;g2fb3c4f1ed6_0_10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g2fb3c4f1ed6_0_10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" name="Google Shape;32;g2fb3c4f1ed6_0_10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fb3c4f1ed6_0_11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5" name="Google Shape;35;g2fb3c4f1ed6_0_1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fb3c4f1ed6_0_11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8" name="Google Shape;38;g2fb3c4f1ed6_0_11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9" name="Google Shape;39;g2fb3c4f1ed6_0_1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fb3c4f1ed6_0_11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2" name="Google Shape;42;g2fb3c4f1ed6_0_1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fb3c4f1ed6_0_9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2fb3c4f1ed6_0_9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2fb3c4f1ed6_0_9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fb3c4f1ed6_0_22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g2fb3c4f1ed6_0_22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g2fb3c4f1ed6_0_22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9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pointe-levy.pals@cssdn.gouv.qc.ca" TargetMode="External"/><Relationship Id="rId4" Type="http://schemas.openxmlformats.org/officeDocument/2006/relationships/hyperlink" Target="mailto:plevy.palsabsences@cssdn.gouv.qc.ca" TargetMode="External"/><Relationship Id="rId5" Type="http://schemas.openxmlformats.org/officeDocument/2006/relationships/image" Target="../media/image1.jpg"/><Relationship Id="rId6" Type="http://schemas.openxmlformats.org/officeDocument/2006/relationships/image" Target="../media/image2.jpg"/><Relationship Id="rId7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lespals.qc.ca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hyperlink" Target="http://www.lespals.qc.ca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fb3c4f1ed6_0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</a:pPr>
            <a:r>
              <a:t/>
            </a:r>
            <a:endParaRPr/>
          </a:p>
        </p:txBody>
      </p:sp>
      <p:sp>
        <p:nvSpPr>
          <p:cNvPr id="128" name="Google Shape;128;g2fb3c4f1ed6_0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/>
          </a:p>
        </p:txBody>
      </p:sp>
      <p:sp>
        <p:nvSpPr>
          <p:cNvPr id="129" name="Google Shape;129;g2fb3c4f1ed6_0_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fb3c4f1ed6_0_4"/>
          <p:cNvSpPr/>
          <p:nvPr/>
        </p:nvSpPr>
        <p:spPr>
          <a:xfrm>
            <a:off x="7214675" y="152400"/>
            <a:ext cx="4113900" cy="181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fb3c4f1ed6_0_4"/>
          <p:cNvSpPr/>
          <p:nvPr/>
        </p:nvSpPr>
        <p:spPr>
          <a:xfrm flipH="1" rot="10800000">
            <a:off x="1" y="-478"/>
            <a:ext cx="5953780" cy="6858478"/>
          </a:xfrm>
          <a:custGeom>
            <a:rect b="b" l="l" r="r" t="t"/>
            <a:pathLst>
              <a:path extrusionOk="0" h="6858478" w="595378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2fb3c4f1ed6_0_4"/>
          <p:cNvSpPr/>
          <p:nvPr/>
        </p:nvSpPr>
        <p:spPr>
          <a:xfrm flipH="1" rot="10800000">
            <a:off x="0" y="-478"/>
            <a:ext cx="6754318" cy="6858478"/>
          </a:xfrm>
          <a:custGeom>
            <a:rect b="b" l="l" r="r" t="t"/>
            <a:pathLst>
              <a:path extrusionOk="0" h="6858478" w="675431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fb3c4f1ed6_0_4"/>
          <p:cNvSpPr/>
          <p:nvPr/>
        </p:nvSpPr>
        <p:spPr>
          <a:xfrm flipH="1" rot="10800000">
            <a:off x="1" y="-478"/>
            <a:ext cx="5953780" cy="6858478"/>
          </a:xfrm>
          <a:custGeom>
            <a:rect b="b" l="l" r="r" t="t"/>
            <a:pathLst>
              <a:path extrusionOk="0" h="6858478" w="595378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clipart&#10;&#10;Description générée automatiquement" id="134" name="Google Shape;134;g2fb3c4f1ed6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9050" y="594050"/>
            <a:ext cx="4665150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fb3c4f1ed6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9500" y="3429000"/>
            <a:ext cx="3935500" cy="163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2fb3c4f1ed6_0_4"/>
          <p:cNvSpPr txBox="1"/>
          <p:nvPr/>
        </p:nvSpPr>
        <p:spPr>
          <a:xfrm>
            <a:off x="744500" y="799549"/>
            <a:ext cx="3877200" cy="339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Bienvenue</a:t>
            </a:r>
            <a:endParaRPr b="0" i="0" sz="5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2024-2025</a:t>
            </a:r>
            <a:endParaRPr b="0" i="0" sz="5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sz="5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1re sec</a:t>
            </a:r>
            <a:endParaRPr sz="5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fd7e36a032_0_1"/>
          <p:cNvSpPr txBox="1"/>
          <p:nvPr/>
        </p:nvSpPr>
        <p:spPr>
          <a:xfrm>
            <a:off x="320850" y="466350"/>
            <a:ext cx="75198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  <a:sym typeface="Calibri"/>
              </a:rPr>
              <a:t>Code vestimentaire</a:t>
            </a:r>
            <a:endParaRPr sz="6600">
              <a:solidFill>
                <a:srgbClr val="FFFFFF"/>
              </a:solidFill>
              <a:highlight>
                <a:srgbClr val="1C4587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(suite) </a:t>
            </a: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(agenda p. 3)</a:t>
            </a:r>
            <a:endParaRPr sz="3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2fd7e36a032_0_1"/>
          <p:cNvSpPr txBox="1"/>
          <p:nvPr/>
        </p:nvSpPr>
        <p:spPr>
          <a:xfrm>
            <a:off x="445850" y="2378525"/>
            <a:ext cx="93225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</a:rPr>
              <a:t>Il est important de se rappeler que :</a:t>
            </a:r>
            <a:endParaRPr b="1" sz="3000">
              <a:solidFill>
                <a:schemeClr val="lt1"/>
              </a:solidFill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n-US" sz="2500">
                <a:solidFill>
                  <a:schemeClr val="lt1"/>
                </a:solidFill>
              </a:rPr>
              <a:t>Porter des chaussures pour protéger tes pieds ;</a:t>
            </a:r>
            <a:endParaRPr sz="2500">
              <a:solidFill>
                <a:schemeClr val="lt1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n-US" sz="2500">
                <a:solidFill>
                  <a:schemeClr val="lt1"/>
                </a:solidFill>
              </a:rPr>
              <a:t>Couvrir ta poitrine, tes fesses et autres parties intimes avec des vêtements qui sont opaques et non transparents ;</a:t>
            </a:r>
            <a:endParaRPr sz="2500">
              <a:solidFill>
                <a:schemeClr val="lt1"/>
              </a:solidFill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n-US" sz="2500">
                <a:solidFill>
                  <a:schemeClr val="lt1"/>
                </a:solidFill>
              </a:rPr>
              <a:t>Les sous-vêtements vont sous les vêtements ;</a:t>
            </a:r>
            <a:endParaRPr sz="2500">
              <a:solidFill>
                <a:schemeClr val="lt1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n-US" sz="2500">
                <a:solidFill>
                  <a:schemeClr val="lt1"/>
                </a:solidFill>
              </a:rPr>
              <a:t>Tu changes de vêtement pour la pratique d’un sport ou d’un cours d’éducation physique.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descr="Une image contenant texte, clipart&#10;&#10;Description générée automatiquement" id="225" name="Google Shape;225;g2fd7e36a032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7675" y="588854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2fd7e36a032_0_1"/>
          <p:cNvSpPr/>
          <p:nvPr/>
        </p:nvSpPr>
        <p:spPr>
          <a:xfrm>
            <a:off x="771143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g2fd7e36a032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896e94391c_0_3"/>
          <p:cNvSpPr txBox="1"/>
          <p:nvPr/>
        </p:nvSpPr>
        <p:spPr>
          <a:xfrm>
            <a:off x="320850" y="466350"/>
            <a:ext cx="75198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  <a:sym typeface="Calibri"/>
              </a:rPr>
              <a:t>Code vestimentaire</a:t>
            </a:r>
            <a:endParaRPr sz="6600">
              <a:solidFill>
                <a:srgbClr val="FFFFFF"/>
              </a:solidFill>
              <a:highlight>
                <a:srgbClr val="1C4587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(suite) </a:t>
            </a: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(agenda p. 3)</a:t>
            </a:r>
            <a:endParaRPr sz="3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2896e94391c_0_3"/>
          <p:cNvSpPr txBox="1"/>
          <p:nvPr/>
        </p:nvSpPr>
        <p:spPr>
          <a:xfrm>
            <a:off x="445850" y="2378525"/>
            <a:ext cx="9322500" cy="46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476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Char char="●"/>
            </a:pPr>
            <a:r>
              <a:rPr lang="en-US" sz="2700">
                <a:solidFill>
                  <a:schemeClr val="lt1"/>
                </a:solidFill>
              </a:rPr>
              <a:t>L'élève porte une tenue convenable pour un milieu scolaire : à l’école, lors des activités et des sorties scolaires.​</a:t>
            </a:r>
            <a:endParaRPr sz="27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</a:endParaRPr>
          </a:p>
          <a:p>
            <a:pPr indent="-2476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Char char="●"/>
            </a:pPr>
            <a:r>
              <a:rPr lang="en-US" sz="2700">
                <a:solidFill>
                  <a:schemeClr val="lt1"/>
                </a:solidFill>
              </a:rPr>
              <a:t>Il n’y a aucun message à caractère sexuel, de violence, d’intimidation, d’alcool ou de drogue sur les vêtements.​</a:t>
            </a:r>
            <a:endParaRPr sz="27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solidFill>
                  <a:schemeClr val="lt1"/>
                </a:solidFill>
              </a:rPr>
              <a:t>​</a:t>
            </a:r>
            <a:endParaRPr sz="2700">
              <a:solidFill>
                <a:schemeClr val="lt1"/>
              </a:solidFill>
            </a:endParaRPr>
          </a:p>
          <a:p>
            <a:pPr indent="-2476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Char char="●"/>
            </a:pPr>
            <a:r>
              <a:rPr lang="en-US" sz="2700">
                <a:solidFill>
                  <a:schemeClr val="lt1"/>
                </a:solidFill>
              </a:rPr>
              <a:t>L'élève laisse son couvre-chef dans son casier avant de monter en classe.​</a:t>
            </a:r>
            <a:endParaRPr sz="27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lt1"/>
                </a:solidFill>
                <a:highlight>
                  <a:srgbClr val="F5F5F5"/>
                </a:highlight>
              </a:rPr>
              <a:t>​</a:t>
            </a:r>
            <a:endParaRPr sz="1500">
              <a:solidFill>
                <a:schemeClr val="lt1"/>
              </a:solidFill>
              <a:highlight>
                <a:srgbClr val="F5F5F5"/>
              </a:highlight>
            </a:endParaRPr>
          </a:p>
        </p:txBody>
      </p:sp>
      <p:pic>
        <p:nvPicPr>
          <p:cNvPr descr="Une image contenant texte, clipart&#10;&#10;Description générée automatiquement" id="234" name="Google Shape;234;g2896e94391c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7675" y="588854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896e94391c_0_3"/>
          <p:cNvSpPr/>
          <p:nvPr/>
        </p:nvSpPr>
        <p:spPr>
          <a:xfrm>
            <a:off x="771143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g2896e94391c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896e94391c_0_15"/>
          <p:cNvSpPr txBox="1"/>
          <p:nvPr/>
        </p:nvSpPr>
        <p:spPr>
          <a:xfrm>
            <a:off x="320850" y="284375"/>
            <a:ext cx="7682400" cy="19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300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  <a:sym typeface="Calibri"/>
              </a:rPr>
              <a:t>Utilisation du cellulaire</a:t>
            </a:r>
            <a:endParaRPr sz="6300">
              <a:solidFill>
                <a:srgbClr val="FFFFFF"/>
              </a:solidFill>
              <a:highlight>
                <a:srgbClr val="1C4587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sz="3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2896e94391c_0_15"/>
          <p:cNvSpPr txBox="1"/>
          <p:nvPr/>
        </p:nvSpPr>
        <p:spPr>
          <a:xfrm>
            <a:off x="145500" y="1965425"/>
            <a:ext cx="8880600" cy="3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30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Char char="●"/>
            </a:pPr>
            <a:r>
              <a:rPr lang="en-US" sz="3100">
                <a:solidFill>
                  <a:schemeClr val="lt1"/>
                </a:solidFill>
              </a:rPr>
              <a:t>Il doit demeurer dans le casier barré pendant les heures de cours.  L’élève peut l’utiliser pendant les pauses et le midi.</a:t>
            </a:r>
            <a:endParaRPr sz="3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lt1"/>
                </a:solidFill>
              </a:rPr>
              <a:t>  Protocole lors de la saisi du cellulaire.</a:t>
            </a:r>
            <a:endParaRPr sz="3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highlight>
                  <a:srgbClr val="F5F5F5"/>
                </a:highlight>
              </a:rPr>
              <a:t>​</a:t>
            </a:r>
            <a:endParaRPr sz="1700">
              <a:solidFill>
                <a:schemeClr val="lt1"/>
              </a:solidFill>
              <a:highlight>
                <a:srgbClr val="F5F5F5"/>
              </a:highlight>
            </a:endParaRPr>
          </a:p>
        </p:txBody>
      </p:sp>
      <p:pic>
        <p:nvPicPr>
          <p:cNvPr descr="Une image contenant texte, clipart&#10;&#10;Description générée automatiquement" id="243" name="Google Shape;243;g2896e94391c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7675" y="588854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2896e94391c_0_15"/>
          <p:cNvSpPr/>
          <p:nvPr/>
        </p:nvSpPr>
        <p:spPr>
          <a:xfrm>
            <a:off x="771143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g2896e94391c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2896e94391c_0_15"/>
          <p:cNvSpPr txBox="1"/>
          <p:nvPr/>
        </p:nvSpPr>
        <p:spPr>
          <a:xfrm>
            <a:off x="1487850" y="0"/>
            <a:ext cx="30000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rgbClr val="F5F5F5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highlight>
                  <a:srgbClr val="F5F5F5"/>
                </a:highlight>
              </a:rPr>
              <a:t>​</a:t>
            </a:r>
            <a:endParaRPr sz="1700">
              <a:solidFill>
                <a:schemeClr val="dk1"/>
              </a:solidFill>
              <a:highlight>
                <a:srgbClr val="F5F5F5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896e94391c_0_29"/>
          <p:cNvSpPr txBox="1"/>
          <p:nvPr/>
        </p:nvSpPr>
        <p:spPr>
          <a:xfrm>
            <a:off x="320850" y="284375"/>
            <a:ext cx="7682400" cy="18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5400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  <a:sym typeface="Calibri"/>
              </a:rPr>
              <a:t>Utilisation du chromebook</a:t>
            </a:r>
            <a:endParaRPr sz="5400">
              <a:solidFill>
                <a:srgbClr val="FFFFFF"/>
              </a:solidFill>
              <a:highlight>
                <a:srgbClr val="1C4587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t/>
            </a:r>
            <a:endParaRPr sz="3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2896e94391c_0_29"/>
          <p:cNvSpPr txBox="1"/>
          <p:nvPr/>
        </p:nvSpPr>
        <p:spPr>
          <a:xfrm>
            <a:off x="145500" y="1965425"/>
            <a:ext cx="8880600" cy="61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476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Char char="●"/>
            </a:pPr>
            <a:r>
              <a:rPr lang="en-US" sz="2700">
                <a:solidFill>
                  <a:schemeClr val="lt1"/>
                </a:solidFill>
              </a:rPr>
              <a:t>L'élève est responsable du Chromebook qui lui a été prêté;​</a:t>
            </a:r>
            <a:endParaRPr sz="27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solidFill>
                  <a:schemeClr val="lt1"/>
                </a:solidFill>
              </a:rPr>
              <a:t>​</a:t>
            </a:r>
            <a:endParaRPr sz="2700">
              <a:solidFill>
                <a:schemeClr val="lt1"/>
              </a:solidFill>
            </a:endParaRPr>
          </a:p>
          <a:p>
            <a:pPr indent="-2476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Char char="●"/>
            </a:pPr>
            <a:r>
              <a:rPr lang="en-US" sz="2700">
                <a:solidFill>
                  <a:schemeClr val="lt1"/>
                </a:solidFill>
              </a:rPr>
              <a:t>Il le suivra pendant tout son parcours à Pointe-Lévy;​</a:t>
            </a:r>
            <a:endParaRPr sz="27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solidFill>
                  <a:schemeClr val="lt1"/>
                </a:solidFill>
              </a:rPr>
              <a:t>​</a:t>
            </a:r>
            <a:endParaRPr sz="2700">
              <a:solidFill>
                <a:schemeClr val="lt1"/>
              </a:solidFill>
            </a:endParaRPr>
          </a:p>
          <a:p>
            <a:pPr indent="-2476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Char char="●"/>
            </a:pPr>
            <a:r>
              <a:rPr lang="en-US" sz="2700">
                <a:solidFill>
                  <a:schemeClr val="lt1"/>
                </a:solidFill>
              </a:rPr>
              <a:t>L'élève doit s’assurer qu’il est chargé et qu’il fonctionnera pendant ses cours;​</a:t>
            </a:r>
            <a:endParaRPr sz="27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solidFill>
                  <a:schemeClr val="lt1"/>
                </a:solidFill>
              </a:rPr>
              <a:t>​</a:t>
            </a:r>
            <a:endParaRPr sz="2700">
              <a:solidFill>
                <a:schemeClr val="lt1"/>
              </a:solidFill>
            </a:endParaRPr>
          </a:p>
          <a:p>
            <a:pPr indent="-2476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Char char="●"/>
            </a:pPr>
            <a:r>
              <a:rPr lang="en-US" sz="2700">
                <a:solidFill>
                  <a:schemeClr val="lt1"/>
                </a:solidFill>
              </a:rPr>
              <a:t>En cas de bris, l'élève doit se présenter au magasin scolaire.​</a:t>
            </a:r>
            <a:endParaRPr sz="27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highlight>
                  <a:srgbClr val="F5F5F5"/>
                </a:highlight>
              </a:rPr>
              <a:t>​</a:t>
            </a:r>
            <a:endParaRPr sz="1700">
              <a:solidFill>
                <a:schemeClr val="lt1"/>
              </a:solidFill>
              <a:highlight>
                <a:srgbClr val="F5F5F5"/>
              </a:highlight>
            </a:endParaRPr>
          </a:p>
        </p:txBody>
      </p:sp>
      <p:pic>
        <p:nvPicPr>
          <p:cNvPr descr="Une image contenant texte, clipart&#10;&#10;Description générée automatiquement" id="253" name="Google Shape;253;g2896e94391c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7675" y="588854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2896e94391c_0_29"/>
          <p:cNvSpPr/>
          <p:nvPr/>
        </p:nvSpPr>
        <p:spPr>
          <a:xfrm>
            <a:off x="771143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g2896e94391c_0_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2896e94391c_0_29"/>
          <p:cNvSpPr txBox="1"/>
          <p:nvPr/>
        </p:nvSpPr>
        <p:spPr>
          <a:xfrm>
            <a:off x="1487850" y="0"/>
            <a:ext cx="3000000" cy="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rgbClr val="F5F5F5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highlight>
                  <a:srgbClr val="F5F5F5"/>
                </a:highlight>
              </a:rPr>
              <a:t>​</a:t>
            </a:r>
            <a:endParaRPr sz="1700">
              <a:solidFill>
                <a:schemeClr val="dk1"/>
              </a:solidFill>
              <a:highlight>
                <a:srgbClr val="F5F5F5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fd7e36a032_0_10"/>
          <p:cNvSpPr txBox="1"/>
          <p:nvPr/>
        </p:nvSpPr>
        <p:spPr>
          <a:xfrm>
            <a:off x="349375" y="195450"/>
            <a:ext cx="7700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  <a:sym typeface="Calibri"/>
              </a:rPr>
              <a:t>Informations diverses</a:t>
            </a:r>
            <a:endParaRPr sz="4900">
              <a:solidFill>
                <a:srgbClr val="FFFFFF"/>
              </a:solidFill>
              <a:highlight>
                <a:srgbClr val="1C4587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fd7e36a032_0_10"/>
          <p:cNvSpPr txBox="1"/>
          <p:nvPr/>
        </p:nvSpPr>
        <p:spPr>
          <a:xfrm>
            <a:off x="445850" y="1303650"/>
            <a:ext cx="11006100" cy="4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CADENAS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(cadenas à combinaison fixe et non à combinaison modifiable)</a:t>
            </a:r>
            <a:endParaRPr>
              <a:solidFill>
                <a:schemeClr val="lt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=  Casier</a:t>
            </a:r>
            <a:endParaRPr>
              <a:solidFill>
                <a:schemeClr val="lt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= Éducation physique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APPAREILS ÉLECTRONIQUES EN CLASSE</a:t>
            </a: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p. 2 et 3)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Utilisation permise seulement sur autorisation de l’enseignant.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Aucun cellulaire en classe.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Jamais lors des évaluations.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SALLE D’ENTREPOSAGE</a:t>
            </a:r>
            <a:endParaRPr b="1" sz="2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Fermeture en cours de journée, l’horaire est affiché sur la porte.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clipart&#10;&#10;Description générée automatiquement" id="263" name="Google Shape;263;g2fd7e36a032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7675" y="588854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2fd7e36a032_0_10"/>
          <p:cNvSpPr/>
          <p:nvPr/>
        </p:nvSpPr>
        <p:spPr>
          <a:xfrm>
            <a:off x="8846875" y="-782962"/>
            <a:ext cx="3416427" cy="2086614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g2fd7e36a032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50590" y="-3"/>
            <a:ext cx="2009000" cy="833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fd9ea08673_0_0"/>
          <p:cNvSpPr txBox="1"/>
          <p:nvPr/>
        </p:nvSpPr>
        <p:spPr>
          <a:xfrm>
            <a:off x="335125" y="69150"/>
            <a:ext cx="77001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  <a:sym typeface="Calibri"/>
              </a:rPr>
              <a:t>Informations diverses</a:t>
            </a:r>
            <a:endParaRPr sz="6600">
              <a:solidFill>
                <a:srgbClr val="FFFFFF"/>
              </a:solidFill>
              <a:highlight>
                <a:srgbClr val="1C4587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4300">
                <a:solidFill>
                  <a:srgbClr val="FFFFFF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  <a:sym typeface="Calibri"/>
              </a:rPr>
              <a:t>(suite)</a:t>
            </a:r>
            <a:endParaRPr sz="4200">
              <a:solidFill>
                <a:srgbClr val="FFFFFF"/>
              </a:solidFill>
              <a:highlight>
                <a:srgbClr val="1C4587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fd9ea08673_0_0"/>
          <p:cNvSpPr txBox="1"/>
          <p:nvPr/>
        </p:nvSpPr>
        <p:spPr>
          <a:xfrm>
            <a:off x="335125" y="2024700"/>
            <a:ext cx="11615700" cy="4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12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alibri"/>
              <a:buChar char="●"/>
            </a:pPr>
            <a:r>
              <a:rPr b="1" lang="en-US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Devoirs</a:t>
            </a:r>
            <a:r>
              <a:rPr lang="en-US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-U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Voir écriture dans agenda pour les devoirs ou pas de devoirs.</a:t>
            </a:r>
            <a:endParaRPr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alibri"/>
              <a:buChar char="-"/>
            </a:pPr>
            <a:r>
              <a:rPr lang="en-US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Math pratiquement à chaque cours.</a:t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514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alibri"/>
              <a:buChar char="-"/>
            </a:pPr>
            <a:r>
              <a:rPr lang="en-US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Autres cours : Variables</a:t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alibri"/>
              <a:buChar char="●"/>
            </a:pPr>
            <a:r>
              <a:rPr lang="en-US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Nous n’avons </a:t>
            </a:r>
            <a:r>
              <a:rPr b="1" lang="en-US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 de classes flexibles</a:t>
            </a:r>
            <a:r>
              <a:rPr lang="en-US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Calibri"/>
              <a:buChar char="●"/>
            </a:pPr>
            <a:r>
              <a:rPr b="1" lang="en-US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Résultats</a:t>
            </a:r>
            <a:r>
              <a:rPr lang="en-US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seront affichés sur Mozaïk après la </a:t>
            </a:r>
            <a:r>
              <a:rPr lang="en-US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passation par tous ou </a:t>
            </a:r>
            <a:r>
              <a:rPr lang="en-US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retour en classe par l’enseignant.</a:t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N.B. Diminution des notes par rapport aux résultats du primaire fort possible.</a:t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clipart&#10;&#10;Description générée automatiquement" id="272" name="Google Shape;272;g2fd9ea0867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0250" y="595984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2fd9ea08673_0_0"/>
          <p:cNvSpPr/>
          <p:nvPr/>
        </p:nvSpPr>
        <p:spPr>
          <a:xfrm>
            <a:off x="7786688" y="-674836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g2fd9ea0867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9325" y="91862"/>
            <a:ext cx="2935300" cy="121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896d0cd49f_0_26"/>
          <p:cNvSpPr txBox="1"/>
          <p:nvPr/>
        </p:nvSpPr>
        <p:spPr>
          <a:xfrm>
            <a:off x="445850" y="141625"/>
            <a:ext cx="10778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Rôle d</a:t>
            </a:r>
            <a:r>
              <a:rPr b="1" lang="en-US"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 l’élève</a:t>
            </a:r>
            <a:endParaRPr b="1" i="0" sz="5000" u="none" cap="none" strike="noStrike">
              <a:solidFill>
                <a:srgbClr val="FFFFFF"/>
              </a:solidFill>
            </a:endParaRPr>
          </a:p>
        </p:txBody>
      </p:sp>
      <p:sp>
        <p:nvSpPr>
          <p:cNvPr id="280" name="Google Shape;280;g2896d0cd49f_0_26"/>
          <p:cNvSpPr txBox="1"/>
          <p:nvPr/>
        </p:nvSpPr>
        <p:spPr>
          <a:xfrm>
            <a:off x="445850" y="1003525"/>
            <a:ext cx="11136900" cy="6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0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Char char="⮚"/>
            </a:pPr>
            <a:r>
              <a:rPr lang="en-US" sz="2900">
                <a:solidFill>
                  <a:schemeClr val="lt1"/>
                </a:solidFill>
              </a:rPr>
              <a:t>  L'élève doit arriver à l’heure en classe;​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</a:rPr>
              <a:t>​</a:t>
            </a:r>
            <a:endParaRPr sz="2900">
              <a:solidFill>
                <a:schemeClr val="lt1"/>
              </a:solidFill>
            </a:endParaRPr>
          </a:p>
          <a:p>
            <a:pPr indent="-2603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Char char="●"/>
            </a:pPr>
            <a:r>
              <a:rPr lang="en-US" sz="2900">
                <a:solidFill>
                  <a:schemeClr val="lt1"/>
                </a:solidFill>
              </a:rPr>
              <a:t>L'élève doit apporter son matériel;​</a:t>
            </a:r>
            <a:endParaRPr sz="2900">
              <a:solidFill>
                <a:schemeClr val="lt1"/>
              </a:solidFill>
            </a:endParaRPr>
          </a:p>
          <a:p>
            <a:pPr indent="-2603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Char char="●"/>
            </a:pPr>
            <a:r>
              <a:rPr lang="en-US" sz="2900">
                <a:solidFill>
                  <a:schemeClr val="lt1"/>
                </a:solidFill>
              </a:rPr>
              <a:t>​</a:t>
            </a:r>
            <a:endParaRPr sz="2900">
              <a:solidFill>
                <a:schemeClr val="lt1"/>
              </a:solidFill>
            </a:endParaRPr>
          </a:p>
          <a:p>
            <a:pPr indent="-2603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Char char="●"/>
            </a:pPr>
            <a:r>
              <a:rPr lang="en-US" sz="2900">
                <a:solidFill>
                  <a:schemeClr val="lt1"/>
                </a:solidFill>
              </a:rPr>
              <a:t>L'élève s'engage dans sa réussite;​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</a:rPr>
              <a:t>​</a:t>
            </a:r>
            <a:endParaRPr sz="2900">
              <a:solidFill>
                <a:schemeClr val="lt1"/>
              </a:solidFill>
            </a:endParaRPr>
          </a:p>
          <a:p>
            <a:pPr indent="-2603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Char char="●"/>
            </a:pPr>
            <a:r>
              <a:rPr lang="en-US" sz="2900">
                <a:solidFill>
                  <a:schemeClr val="lt1"/>
                </a:solidFill>
              </a:rPr>
              <a:t>L'élève consulte Mozaïk/agenda pour le travail à faire à la maison;​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</a:rPr>
              <a:t>​</a:t>
            </a:r>
            <a:endParaRPr sz="2900">
              <a:solidFill>
                <a:schemeClr val="lt1"/>
              </a:solidFill>
            </a:endParaRPr>
          </a:p>
          <a:p>
            <a:pPr indent="-260350" lvl="0" marL="647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Char char="●"/>
            </a:pPr>
            <a:r>
              <a:rPr lang="en-US" sz="2900">
                <a:solidFill>
                  <a:schemeClr val="lt1"/>
                </a:solidFill>
              </a:rPr>
              <a:t>L’école est un milieu de vie pour tous. ​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</a:rPr>
              <a:t>   </a:t>
            </a:r>
            <a:r>
              <a:rPr lang="en-US" sz="2900" u="sng">
                <a:solidFill>
                  <a:schemeClr val="lt1"/>
                </a:solidFill>
              </a:rPr>
              <a:t>Tout le monde a droit au respect</a:t>
            </a:r>
            <a:r>
              <a:rPr lang="en-US" sz="2900">
                <a:solidFill>
                  <a:schemeClr val="lt1"/>
                </a:solidFill>
              </a:rPr>
              <a:t>.</a:t>
            </a:r>
            <a:r>
              <a:rPr lang="en-US" sz="3600">
                <a:solidFill>
                  <a:schemeClr val="dk1"/>
                </a:solidFill>
                <a:highlight>
                  <a:srgbClr val="F5F5F5"/>
                </a:highlight>
              </a:rPr>
              <a:t>​</a:t>
            </a:r>
            <a:endParaRPr sz="3600">
              <a:solidFill>
                <a:schemeClr val="dk1"/>
              </a:solidFill>
              <a:highlight>
                <a:srgbClr val="F5F5F5"/>
              </a:highlight>
            </a:endParaRPr>
          </a:p>
          <a:p>
            <a:pPr indent="-31730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⮚"/>
            </a:pPr>
            <a:r>
              <a:t/>
            </a:r>
            <a:endParaRPr sz="2700">
              <a:solidFill>
                <a:schemeClr val="lt1"/>
              </a:solidFill>
            </a:endParaRPr>
          </a:p>
        </p:txBody>
      </p:sp>
      <p:pic>
        <p:nvPicPr>
          <p:cNvPr descr="Une image contenant texte, clipart&#10;&#10;Description générée automatiquement" id="281" name="Google Shape;281;g2896d0cd49f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850" y="92610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2896d0cd49f_0_26"/>
          <p:cNvSpPr/>
          <p:nvPr/>
        </p:nvSpPr>
        <p:spPr>
          <a:xfrm>
            <a:off x="10060561" y="-24500"/>
            <a:ext cx="1982648" cy="1194147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2896d0cd49f_0_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6875" y="141625"/>
            <a:ext cx="1461175" cy="606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uveau portail-parents Mozaïk | École Louis-Philippe-Paré" id="284" name="Google Shape;284;g2896d0cd49f_0_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36875" y="5229250"/>
            <a:ext cx="1563688" cy="1557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896e94391c_0_42"/>
          <p:cNvSpPr txBox="1"/>
          <p:nvPr/>
        </p:nvSpPr>
        <p:spPr>
          <a:xfrm>
            <a:off x="445850" y="141625"/>
            <a:ext cx="10778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Rôle du parent</a:t>
            </a:r>
            <a:endParaRPr b="1" i="0" sz="5000" u="none" cap="none" strike="noStrike">
              <a:solidFill>
                <a:srgbClr val="FFFFFF"/>
              </a:solidFill>
            </a:endParaRPr>
          </a:p>
        </p:txBody>
      </p:sp>
      <p:sp>
        <p:nvSpPr>
          <p:cNvPr id="290" name="Google Shape;290;g2896e94391c_0_42"/>
          <p:cNvSpPr txBox="1"/>
          <p:nvPr/>
        </p:nvSpPr>
        <p:spPr>
          <a:xfrm>
            <a:off x="445850" y="1003525"/>
            <a:ext cx="11136900" cy="47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3"/>
              <a:buFont typeface="Noto Sans Symbols"/>
              <a:buChar char="⮚"/>
            </a:pPr>
            <a:r>
              <a:rPr lang="en-US" sz="3000">
                <a:solidFill>
                  <a:schemeClr val="lt1"/>
                </a:solidFill>
              </a:rPr>
              <a:t>Prendre le temps de s’informer de la journée de son enfant;</a:t>
            </a:r>
            <a:endParaRPr sz="30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3"/>
              <a:buFont typeface="Noto Sans Symbols"/>
              <a:buChar char="⮚"/>
            </a:pPr>
            <a:r>
              <a:rPr b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Aviser le secrétariat de l’école et le responsable de la discipline lors de l’absence de son enfant</a:t>
            </a:r>
            <a:r>
              <a:rPr lang="en-US" sz="3000">
                <a:solidFill>
                  <a:schemeClr val="lt1"/>
                </a:solidFill>
              </a:rPr>
              <a:t>;</a:t>
            </a:r>
            <a:endParaRPr sz="30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3635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⮚"/>
            </a:pPr>
            <a:r>
              <a:rPr lang="en-US" sz="3000">
                <a:solidFill>
                  <a:schemeClr val="lt1"/>
                </a:solidFill>
              </a:rPr>
              <a:t>Communiquer et collaborer avec l’école lorsqu’un événement survient ou qu’une situation vous inquiète;</a:t>
            </a:r>
            <a:endParaRPr sz="30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3635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⮚"/>
            </a:pPr>
            <a:r>
              <a:rPr lang="en-US" sz="3000">
                <a:solidFill>
                  <a:schemeClr val="lt1"/>
                </a:solidFill>
              </a:rPr>
              <a:t>Informer le tuteur de toute problématique pouvant affecter son parcours;</a:t>
            </a:r>
            <a:endParaRPr sz="30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3"/>
              <a:buFont typeface="Noto Sans Symbols"/>
              <a:buChar char="⮚"/>
            </a:pPr>
            <a:r>
              <a:rPr b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Suivre l’évolution de son enfant sur Moza</a:t>
            </a:r>
            <a:r>
              <a:rPr lang="en-US" sz="3000">
                <a:solidFill>
                  <a:schemeClr val="lt1"/>
                </a:solidFill>
              </a:rPr>
              <a:t>ïk</a:t>
            </a:r>
            <a:r>
              <a:rPr b="0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clipart&#10;&#10;Description générée automatiquement" id="291" name="Google Shape;291;g2896e94391c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850" y="608219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2896e94391c_0_42"/>
          <p:cNvSpPr/>
          <p:nvPr/>
        </p:nvSpPr>
        <p:spPr>
          <a:xfrm>
            <a:off x="10060561" y="-24500"/>
            <a:ext cx="1982648" cy="1194147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g2896e94391c_0_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36875" y="141625"/>
            <a:ext cx="1461175" cy="606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uveau portail-parents Mozaïk | École Louis-Philippe-Paré" id="294" name="Google Shape;294;g2896e94391c_0_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36875" y="5229250"/>
            <a:ext cx="1563688" cy="1557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896e94391c_0_58"/>
          <p:cNvSpPr txBox="1"/>
          <p:nvPr/>
        </p:nvSpPr>
        <p:spPr>
          <a:xfrm>
            <a:off x="1331800" y="202650"/>
            <a:ext cx="5873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Rôle du tuteur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2896e94391c_0_58"/>
          <p:cNvSpPr txBox="1"/>
          <p:nvPr/>
        </p:nvSpPr>
        <p:spPr>
          <a:xfrm>
            <a:off x="445850" y="1574550"/>
            <a:ext cx="11136900" cy="50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609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Noto Sans Symbols"/>
              <a:buChar char="⮚"/>
            </a:pPr>
            <a:r>
              <a:rPr lang="en-US" sz="2520">
                <a:solidFill>
                  <a:schemeClr val="lt1"/>
                </a:solidFill>
              </a:rPr>
              <a:t>Informer les élèves et les parents des règlements, </a:t>
            </a:r>
            <a:endParaRPr sz="2520">
              <a:solidFill>
                <a:schemeClr val="lt1"/>
              </a:solidFill>
            </a:endParaRPr>
          </a:p>
          <a:p>
            <a:pPr indent="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20">
                <a:solidFill>
                  <a:schemeClr val="lt1"/>
                </a:solidFill>
              </a:rPr>
              <a:t>services et activités de l’école.</a:t>
            </a:r>
            <a:endParaRPr sz="2700">
              <a:solidFill>
                <a:schemeClr val="lt1"/>
              </a:solidFill>
            </a:endParaRPr>
          </a:p>
          <a:p>
            <a:pPr indent="-514350" lvl="0" marL="609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Noto Sans Symbols"/>
              <a:buChar char="⮚"/>
            </a:pPr>
            <a:r>
              <a:rPr lang="en-US" sz="2520">
                <a:solidFill>
                  <a:schemeClr val="lt1"/>
                </a:solidFill>
              </a:rPr>
              <a:t>Assurer le suivi des observations. </a:t>
            </a:r>
            <a:endParaRPr sz="2700">
              <a:solidFill>
                <a:schemeClr val="lt1"/>
              </a:solidFill>
            </a:endParaRPr>
          </a:p>
          <a:p>
            <a:pPr indent="-514350" lvl="0" marL="6096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Noto Sans Symbols"/>
              <a:buChar char="⮚"/>
            </a:pPr>
            <a:r>
              <a:rPr lang="en-US" sz="2520">
                <a:solidFill>
                  <a:schemeClr val="lt1"/>
                </a:solidFill>
              </a:rPr>
              <a:t>Être en relation d’aide auprès des élèves (respect du contrat PALS &amp; réussite scolaire). </a:t>
            </a:r>
            <a:endParaRPr sz="2520">
              <a:solidFill>
                <a:schemeClr val="lt1"/>
              </a:solidFill>
            </a:endParaRPr>
          </a:p>
          <a:p>
            <a:pPr indent="-514350" lvl="0" marL="609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Noto Sans Symbols"/>
              <a:buChar char="⮚"/>
            </a:pPr>
            <a:r>
              <a:rPr lang="en-US" sz="2520">
                <a:solidFill>
                  <a:schemeClr val="lt1"/>
                </a:solidFill>
              </a:rPr>
              <a:t>Contacter les parents des élèves…</a:t>
            </a:r>
            <a:endParaRPr sz="2700">
              <a:solidFill>
                <a:schemeClr val="lt1"/>
              </a:solidFill>
            </a:endParaRPr>
          </a:p>
          <a:p>
            <a:pPr indent="-384175" lvl="0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50"/>
              <a:buChar char="-"/>
            </a:pPr>
            <a:r>
              <a:rPr lang="en-US" sz="2450">
                <a:solidFill>
                  <a:schemeClr val="lt1"/>
                </a:solidFill>
              </a:rPr>
              <a:t>en début d’année, par téléphone, par écrit ou via Mozaïk ;</a:t>
            </a:r>
            <a:endParaRPr sz="2600">
              <a:solidFill>
                <a:schemeClr val="lt1"/>
              </a:solidFill>
            </a:endParaRPr>
          </a:p>
          <a:p>
            <a:pPr indent="457200" lvl="0" marL="457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50">
                <a:solidFill>
                  <a:schemeClr val="lt1"/>
                </a:solidFill>
              </a:rPr>
              <a:t>  -  en cours d’étape, </a:t>
            </a:r>
            <a:r>
              <a:rPr lang="en-US" sz="2450" u="sng">
                <a:solidFill>
                  <a:schemeClr val="lt1"/>
                </a:solidFill>
              </a:rPr>
              <a:t>au besoin</a:t>
            </a:r>
            <a:endParaRPr sz="2450" u="sng">
              <a:solidFill>
                <a:schemeClr val="lt1"/>
              </a:solidFill>
            </a:endParaRPr>
          </a:p>
          <a:p>
            <a:pPr indent="-375920" lvl="0" marL="45720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320"/>
              <a:buChar char="●"/>
            </a:pPr>
            <a:r>
              <a:rPr lang="en-US" sz="2320">
                <a:solidFill>
                  <a:schemeClr val="lt1"/>
                </a:solidFill>
              </a:rPr>
              <a:t>Agir à titre de conseil auprès du TES, de l’aide à la direction et de la direction adjointe. </a:t>
            </a:r>
            <a:endParaRPr sz="2520">
              <a:solidFill>
                <a:schemeClr val="lt1"/>
              </a:solidFill>
            </a:endParaRPr>
          </a:p>
        </p:txBody>
      </p:sp>
      <p:sp>
        <p:nvSpPr>
          <p:cNvPr id="301" name="Google Shape;301;g2896e94391c_0_58"/>
          <p:cNvSpPr/>
          <p:nvPr/>
        </p:nvSpPr>
        <p:spPr>
          <a:xfrm>
            <a:off x="7787938" y="-327536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g2896e94391c_0_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fb3c4f1ed6_0_640"/>
          <p:cNvSpPr txBox="1"/>
          <p:nvPr/>
        </p:nvSpPr>
        <p:spPr>
          <a:xfrm>
            <a:off x="220575" y="162125"/>
            <a:ext cx="79809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ABSENCES vs LOCAL D’ÉTUDES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2fb3c4f1ed6_0_640"/>
          <p:cNvSpPr txBox="1"/>
          <p:nvPr/>
        </p:nvSpPr>
        <p:spPr>
          <a:xfrm>
            <a:off x="150125" y="753125"/>
            <a:ext cx="11615400" cy="59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5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Le local d’études est situé à la bibliothèque et il est </a:t>
            </a:r>
            <a:endParaRPr sz="2800">
              <a:solidFill>
                <a:schemeClr val="lt1"/>
              </a:solidFill>
            </a:endParaRPr>
          </a:p>
          <a:p>
            <a:pPr indent="0" lvl="0" marL="85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sous la supervision d’un adulte en tout temps. </a:t>
            </a:r>
            <a:endParaRPr sz="2800">
              <a:solidFill>
                <a:schemeClr val="lt1"/>
              </a:solidFill>
            </a:endParaRPr>
          </a:p>
          <a:p>
            <a:pPr indent="0" lvl="0" marL="85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</a:rPr>
              <a:t>L’élève y fait son travail scolaire.</a:t>
            </a:r>
            <a:endParaRPr sz="2800">
              <a:solidFill>
                <a:schemeClr val="lt1"/>
              </a:solidFill>
            </a:endParaRPr>
          </a:p>
          <a:p>
            <a:pPr indent="0" lvl="0" marL="85725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</a:rPr>
              <a:t>Les élèves y sont référés</a:t>
            </a:r>
            <a:r>
              <a:rPr lang="en-US" sz="2800">
                <a:solidFill>
                  <a:schemeClr val="lt1"/>
                </a:solidFill>
              </a:rPr>
              <a:t> :</a:t>
            </a:r>
            <a:endParaRPr sz="1800">
              <a:solidFill>
                <a:schemeClr val="lt1"/>
              </a:solidFill>
            </a:endParaRPr>
          </a:p>
          <a:p>
            <a:pPr indent="-40005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Char char="-"/>
            </a:pPr>
            <a:r>
              <a:rPr lang="en-US" sz="2700">
                <a:solidFill>
                  <a:schemeClr val="lt1"/>
                </a:solidFill>
              </a:rPr>
              <a:t>Pour une reprise d’examen ;</a:t>
            </a:r>
            <a:endParaRPr sz="2700">
              <a:solidFill>
                <a:schemeClr val="lt1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-"/>
            </a:pPr>
            <a:r>
              <a:rPr lang="en-US" sz="2700">
                <a:solidFill>
                  <a:schemeClr val="lt1"/>
                </a:solidFill>
              </a:rPr>
              <a:t>Lorsque l’élève ne peut pratiquer sa discipline ou éduc</a:t>
            </a:r>
            <a:endParaRPr sz="27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</a:rPr>
              <a:t>(blessure avec billet médical et entente avec la discipline/école) ;</a:t>
            </a:r>
            <a:endParaRPr sz="2700">
              <a:solidFill>
                <a:schemeClr val="lt1"/>
              </a:solidFill>
            </a:endParaRPr>
          </a:p>
          <a:p>
            <a:pPr indent="-40005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Char char="-"/>
            </a:pPr>
            <a:r>
              <a:rPr lang="en-US" sz="2700">
                <a:solidFill>
                  <a:schemeClr val="lt1"/>
                </a:solidFill>
              </a:rPr>
              <a:t>Avant ou après une récupération flottante.</a:t>
            </a:r>
            <a:endParaRPr sz="27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indent="-4064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b="1" lang="en-US" sz="2800">
                <a:solidFill>
                  <a:schemeClr val="lt1"/>
                </a:solidFill>
              </a:rPr>
              <a:t>L’élève doit être présent pour toute la durée de la demi-journée.</a:t>
            </a:r>
            <a:endParaRPr b="1" sz="2800">
              <a:solidFill>
                <a:schemeClr val="lt1"/>
              </a:solidFill>
            </a:endParaRPr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b="1" lang="en-US" sz="2800">
                <a:solidFill>
                  <a:schemeClr val="lt1"/>
                </a:solidFill>
              </a:rPr>
              <a:t>Seul départ autorisé </a:t>
            </a:r>
            <a:r>
              <a:rPr lang="en-US" sz="2800">
                <a:solidFill>
                  <a:schemeClr val="lt1"/>
                </a:solidFill>
              </a:rPr>
              <a:t>: </a:t>
            </a:r>
            <a:r>
              <a:rPr lang="en-US" sz="2700">
                <a:solidFill>
                  <a:schemeClr val="lt1"/>
                </a:solidFill>
              </a:rPr>
              <a:t>Le parent doit se présenter au secrétariat des PALS pour venir chercher l’élève.</a:t>
            </a:r>
            <a:endParaRPr b="0" i="0" sz="2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clipart&#10;&#10;Description générée automatiquement" id="309" name="Google Shape;309;g2fb3c4f1ed6_0_6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8750" y="4257622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2fb3c4f1ed6_0_640"/>
          <p:cNvSpPr/>
          <p:nvPr/>
        </p:nvSpPr>
        <p:spPr>
          <a:xfrm>
            <a:off x="8600275" y="0"/>
            <a:ext cx="3662858" cy="2300304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g2fb3c4f1ed6_0_6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1275" y="344525"/>
            <a:ext cx="2805550" cy="11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9E8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b3c4f1ed6_0_338"/>
          <p:cNvSpPr txBox="1"/>
          <p:nvPr/>
        </p:nvSpPr>
        <p:spPr>
          <a:xfrm>
            <a:off x="470650" y="1934050"/>
            <a:ext cx="9581100" cy="4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M. Jérôme Croteau, directeur </a:t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Mme Karine Morin, directrice adjointe</a:t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Mme Jacinthe Vaillant, aide à la direction</a:t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M. Mélanie Cayouette, coordonnatrice des disciplines</a:t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Mme Gaëlle Daniel, secrétaire </a:t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Mme Andrée-Anne Gourde, secrétaire aux admissions</a:t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clipart&#10;&#10;Description générée automatiquement" id="142" name="Google Shape;142;g2fb3c4f1ed6_0_3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72250" y="5994200"/>
            <a:ext cx="1896075" cy="5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fb3c4f1ed6_0_3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9151" y="111475"/>
            <a:ext cx="3345125" cy="13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fb3c4f1ed6_0_338"/>
          <p:cNvSpPr txBox="1"/>
          <p:nvPr/>
        </p:nvSpPr>
        <p:spPr>
          <a:xfrm>
            <a:off x="324275" y="477450"/>
            <a:ext cx="72132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fb3c4f1ed6_0_338"/>
          <p:cNvSpPr/>
          <p:nvPr/>
        </p:nvSpPr>
        <p:spPr>
          <a:xfrm>
            <a:off x="0" y="0"/>
            <a:ext cx="12192000" cy="19341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L’administration des PALS</a:t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fb3c4f1ed6_0_338"/>
          <p:cNvSpPr/>
          <p:nvPr/>
        </p:nvSpPr>
        <p:spPr>
          <a:xfrm>
            <a:off x="771143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fb3c4f1ed6_0_338"/>
          <p:cNvSpPr/>
          <p:nvPr/>
        </p:nvSpPr>
        <p:spPr>
          <a:xfrm>
            <a:off x="7711438" y="-622499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2fb3c4f1ed6_0_3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09475" y="321963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fb3c4f1ed6_0_711"/>
          <p:cNvSpPr txBox="1"/>
          <p:nvPr/>
        </p:nvSpPr>
        <p:spPr>
          <a:xfrm>
            <a:off x="445850" y="162125"/>
            <a:ext cx="72657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b="1" i="0" lang="en-US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Soutien académique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2fb3c4f1ed6_0_711"/>
          <p:cNvSpPr txBox="1"/>
          <p:nvPr/>
        </p:nvSpPr>
        <p:spPr>
          <a:xfrm>
            <a:off x="121600" y="1378075"/>
            <a:ext cx="24927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Récupérations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clipart&#10;&#10;Description générée automatiquement" id="318" name="Google Shape;318;g2fb3c4f1ed6_0_7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2550" y="596059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2fb3c4f1ed6_0_711"/>
          <p:cNvSpPr/>
          <p:nvPr/>
        </p:nvSpPr>
        <p:spPr>
          <a:xfrm>
            <a:off x="7787938" y="-327536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g2fb3c4f1ed6_0_7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2fb3c4f1ed6_0_711"/>
          <p:cNvSpPr txBox="1"/>
          <p:nvPr/>
        </p:nvSpPr>
        <p:spPr>
          <a:xfrm>
            <a:off x="6425850" y="1331875"/>
            <a:ext cx="24927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Sur le web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g2fb3c4f1ed6_0_711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27037" l="0" r="0" t="27041"/>
          <a:stretch/>
        </p:blipFill>
        <p:spPr>
          <a:xfrm>
            <a:off x="121600" y="2427825"/>
            <a:ext cx="5391600" cy="330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2fb3c4f1ed6_0_711"/>
          <p:cNvSpPr txBox="1"/>
          <p:nvPr/>
        </p:nvSpPr>
        <p:spPr>
          <a:xfrm rot="-1209865">
            <a:off x="691684" y="3431794"/>
            <a:ext cx="4803095" cy="17547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1" i="0" lang="en-US" sz="5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2024-2025 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1" i="0" lang="en-US" sz="5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À VENIR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pload.wikimedia.org/wikipedia/commons/thumb/2/..." id="324" name="Google Shape;324;g2fb3c4f1ed6_0_7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26225" y="2574925"/>
            <a:ext cx="1839912" cy="1589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2fb3c4f1ed6_0_7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18575" y="2540000"/>
            <a:ext cx="1681163" cy="162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2fb3c4f1ed6_0_7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26225" y="4313238"/>
            <a:ext cx="40195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2fb3c4f1ed6_0_7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26225" y="5803594"/>
            <a:ext cx="4019550" cy="1018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fd9ea08673_0_8"/>
          <p:cNvSpPr txBox="1"/>
          <p:nvPr/>
        </p:nvSpPr>
        <p:spPr>
          <a:xfrm>
            <a:off x="263325" y="0"/>
            <a:ext cx="75669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b="1" lang="en-US" sz="3600">
                <a:solidFill>
                  <a:schemeClr val="lt1"/>
                </a:solidFill>
              </a:rPr>
              <a:t>Critères de réadmission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2fd9ea08673_0_8"/>
          <p:cNvSpPr txBox="1"/>
          <p:nvPr/>
        </p:nvSpPr>
        <p:spPr>
          <a:xfrm>
            <a:off x="121600" y="591000"/>
            <a:ext cx="11643900" cy="59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Pour être réadmis, l'élève doit avoir rempli et remis à l'école son </a:t>
            </a:r>
            <a:endParaRPr sz="20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formulaire d'admission et d'inscription de l’année suivante en février ;  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Pour être réadmis dans une </a:t>
            </a:r>
            <a:r>
              <a:rPr b="1" lang="en-US" sz="2000">
                <a:solidFill>
                  <a:schemeClr val="lt1"/>
                </a:solidFill>
              </a:rPr>
              <a:t>concentration</a:t>
            </a:r>
            <a:r>
              <a:rPr lang="en-US" sz="2000">
                <a:solidFill>
                  <a:schemeClr val="lt1"/>
                </a:solidFill>
              </a:rPr>
              <a:t> sportive, artistique ou linguistique, l’élève doit être en réussite dans toutes ses matières et présenter une moyenne générale minimale de 70 % ; 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Pour être réadmis dans un </a:t>
            </a:r>
            <a:r>
              <a:rPr b="1" lang="en-US" sz="2000">
                <a:solidFill>
                  <a:schemeClr val="lt1"/>
                </a:solidFill>
              </a:rPr>
              <a:t>programme sport-études</a:t>
            </a:r>
            <a:r>
              <a:rPr lang="en-US" sz="2000">
                <a:solidFill>
                  <a:schemeClr val="lt1"/>
                </a:solidFill>
              </a:rPr>
              <a:t>, l’élève doit être en réussite dans toutes ses matières ;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En cas d’échec(s) en juin, l’élève aura droit </a:t>
            </a:r>
            <a:r>
              <a:rPr lang="en-US" sz="2000" u="sng">
                <a:solidFill>
                  <a:schemeClr val="lt1"/>
                </a:solidFill>
              </a:rPr>
              <a:t>à un seul cours d’été</a:t>
            </a:r>
            <a:r>
              <a:rPr lang="en-US" sz="2000">
                <a:solidFill>
                  <a:schemeClr val="lt1"/>
                </a:solidFill>
              </a:rPr>
              <a:t> qu’il devra réussir. </a:t>
            </a:r>
            <a:r>
              <a:rPr lang="en-US" sz="2000">
                <a:solidFill>
                  <a:schemeClr val="lt1"/>
                </a:solidFill>
              </a:rPr>
              <a:t>Dans le cas où il serait en échec dans plus d’une matière, l’école mettra fin au contrat de service aux PALS et l’élève sera référé à son école de quartier</a:t>
            </a:r>
            <a:r>
              <a:rPr lang="en-US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>
                <a:solidFill>
                  <a:schemeClr val="lt1"/>
                </a:solidFill>
              </a:rPr>
              <a:t>;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Advenant un échec dans le volet enrichi (soit anglais, math ou sciences), l’élève devra réussir le niveau régulier associé ;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L'école se réserve le droit de ne pas réadmettre un élève qui ne respecte pas son contrat d’engagement aux PALS ;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L'élève est accepté dans l'une ou l'autre des disciplines des PALS, selon leurs critères spécifiques de sélection ; 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-US" sz="2000">
                <a:solidFill>
                  <a:schemeClr val="lt1"/>
                </a:solidFill>
              </a:rPr>
              <a:t>Les frais exigés par l'école et la discipline ont tous été acquittés dans l'année.</a:t>
            </a:r>
            <a:endParaRPr sz="3100">
              <a:solidFill>
                <a:schemeClr val="lt1"/>
              </a:solidFill>
            </a:endParaRPr>
          </a:p>
        </p:txBody>
      </p:sp>
      <p:pic>
        <p:nvPicPr>
          <p:cNvPr descr="Une image contenant texte, clipart&#10;&#10;Description générée automatiquement" id="334" name="Google Shape;334;g2fd9ea08673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7075" y="6074822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2fd9ea08673_0_8"/>
          <p:cNvSpPr/>
          <p:nvPr/>
        </p:nvSpPr>
        <p:spPr>
          <a:xfrm>
            <a:off x="8562752" y="-328429"/>
            <a:ext cx="3629254" cy="1665520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g2fd9ea08673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04750" y="0"/>
            <a:ext cx="2230650" cy="925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fb3c4f1ed6_0_631"/>
          <p:cNvSpPr txBox="1"/>
          <p:nvPr/>
        </p:nvSpPr>
        <p:spPr>
          <a:xfrm>
            <a:off x="1331800" y="100277"/>
            <a:ext cx="5873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6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2fb3c4f1ed6_0_631"/>
          <p:cNvSpPr txBox="1"/>
          <p:nvPr/>
        </p:nvSpPr>
        <p:spPr>
          <a:xfrm>
            <a:off x="445850" y="1574550"/>
            <a:ext cx="93225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968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lang="en-US" sz="2900">
                <a:solidFill>
                  <a:srgbClr val="FF0000"/>
                </a:solidFill>
              </a:rPr>
              <a:t>Pour joindre le secrétariat des PALS</a:t>
            </a:r>
            <a:endParaRPr>
              <a:solidFill>
                <a:srgbClr val="FF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pointe-levy.pals@cssdn.gouv.qc.ca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09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09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418-838-8402 poste 21413 (secrétariat des PALS)</a:t>
            </a:r>
            <a:endParaRPr b="0" i="0" sz="2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09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09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Absence à l’école</a:t>
            </a:r>
            <a:r>
              <a:rPr b="0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96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plevy.palsabsences@cssdn.gouv.qc.ca</a:t>
            </a:r>
            <a:endParaRPr b="0" i="0" sz="2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96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endParaRPr b="0" i="0" sz="2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96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b="0" i="0" lang="en-US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Mozaïk</a:t>
            </a:r>
            <a:endParaRPr b="0" i="0" sz="2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96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lang="en-US" sz="2900">
                <a:solidFill>
                  <a:schemeClr val="lt1"/>
                </a:solidFill>
              </a:rPr>
              <a:t>ou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lang="en-US" sz="2900">
                <a:solidFill>
                  <a:schemeClr val="lt1"/>
                </a:solidFill>
              </a:rPr>
              <a:t>418-838-8402 poste 21492</a:t>
            </a:r>
            <a:endParaRPr sz="29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t/>
            </a:r>
            <a:endParaRPr b="0" i="0" sz="2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clipart&#10;&#10;Description générée automatiquement" id="343" name="Google Shape;343;g2fb3c4f1ed6_0_6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37675" y="588854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2fb3c4f1ed6_0_631"/>
          <p:cNvSpPr/>
          <p:nvPr/>
        </p:nvSpPr>
        <p:spPr>
          <a:xfrm>
            <a:off x="778793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g2fb3c4f1ed6_0_6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uveau portail-parents Mozaïk | École Louis-Philippe-Paré" id="346" name="Google Shape;346;g2fb3c4f1ed6_0_6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304625" y="3422600"/>
            <a:ext cx="1563688" cy="1557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fb3c4f1ed6_0_701"/>
          <p:cNvSpPr txBox="1"/>
          <p:nvPr/>
        </p:nvSpPr>
        <p:spPr>
          <a:xfrm>
            <a:off x="522250" y="633963"/>
            <a:ext cx="72657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SITES WEB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2fb3c4f1ed6_0_701"/>
          <p:cNvSpPr txBox="1"/>
          <p:nvPr/>
        </p:nvSpPr>
        <p:spPr>
          <a:xfrm>
            <a:off x="202650" y="2163875"/>
            <a:ext cx="5451600" cy="4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8142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513"/>
              <a:buFont typeface="Arial"/>
              <a:buChar char="•"/>
            </a:pPr>
            <a:r>
              <a:rPr b="0" i="0" lang="en-US" sz="2640" u="none" cap="none" strike="noStrike">
                <a:solidFill>
                  <a:srgbClr val="FF99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</a:t>
            </a:r>
            <a:r>
              <a:rPr b="0" i="0" lang="en-US" sz="264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cssdn.gouv.qc.ca/pointe-levy/programmes-et-profils/programmes-arts-langues-sports-pals</a:t>
            </a:r>
            <a:endParaRPr b="0" i="0" sz="264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8142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13"/>
              <a:buFont typeface="Arial"/>
              <a:buChar char="•"/>
            </a:pPr>
            <a:r>
              <a:rPr b="0" i="0" lang="en-US" sz="264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Brochure d’informations par discipline</a:t>
            </a:r>
            <a:endParaRPr b="0" i="0" sz="179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8142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13"/>
              <a:buFont typeface="Arial"/>
              <a:buChar char="•"/>
            </a:pPr>
            <a:r>
              <a:rPr b="0" i="0" lang="en-US" sz="264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Coordonnées des responsables de discipline</a:t>
            </a:r>
            <a:endParaRPr b="0" i="0" sz="179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8142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13"/>
              <a:buFont typeface="Arial"/>
              <a:buChar char="•"/>
            </a:pPr>
            <a:r>
              <a:rPr b="0" i="0" lang="en-US" sz="264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Frais chargés aux parents</a:t>
            </a:r>
            <a:endParaRPr b="0" i="0" sz="264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62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40"/>
              <a:buFont typeface="Arial"/>
              <a:buChar char="•"/>
            </a:pPr>
            <a:r>
              <a:rPr b="0" i="0" lang="en-US" sz="264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Etc.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clipart&#10;&#10;Description générée automatiquement" id="353" name="Google Shape;353;g2fb3c4f1ed6_0_7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60600" y="615359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2fb3c4f1ed6_0_701"/>
          <p:cNvSpPr/>
          <p:nvPr/>
        </p:nvSpPr>
        <p:spPr>
          <a:xfrm>
            <a:off x="7787938" y="-327536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g2fb3c4f1ed6_0_7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73775" y="284375"/>
            <a:ext cx="3108900" cy="12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2fb3c4f1ed6_0_701"/>
          <p:cNvSpPr txBox="1"/>
          <p:nvPr/>
        </p:nvSpPr>
        <p:spPr>
          <a:xfrm>
            <a:off x="6485100" y="2163875"/>
            <a:ext cx="4783500" cy="4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417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5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accent4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</a:t>
            </a:r>
            <a:r>
              <a:rPr b="0" i="0" lang="en-US" sz="2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cssdn.gouv.qc.ca/</a:t>
            </a:r>
            <a:endParaRPr b="0" i="0" sz="26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pointe-levy</a:t>
            </a:r>
            <a:endParaRPr b="0" i="0" sz="26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6875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informations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Info parents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Sessions d’examens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Rencontres de parents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Etc.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fb3c4f1ed6_0_2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2fb3c4f1ed6_0_218"/>
          <p:cNvSpPr/>
          <p:nvPr/>
        </p:nvSpPr>
        <p:spPr>
          <a:xfrm flipH="1" rot="10800000">
            <a:off x="0" y="-478"/>
            <a:ext cx="6754318" cy="6858478"/>
          </a:xfrm>
          <a:custGeom>
            <a:rect b="b" l="l" r="r" t="t"/>
            <a:pathLst>
              <a:path extrusionOk="0" h="6858478" w="675431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g2fb3c4f1ed6_0_218"/>
          <p:cNvSpPr/>
          <p:nvPr/>
        </p:nvSpPr>
        <p:spPr>
          <a:xfrm flipH="1" rot="10800000">
            <a:off x="1" y="-478"/>
            <a:ext cx="5953780" cy="6858478"/>
          </a:xfrm>
          <a:custGeom>
            <a:rect b="b" l="l" r="r" t="t"/>
            <a:pathLst>
              <a:path extrusionOk="0" h="6858478" w="5953780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2fb3c4f1ed6_0_218"/>
          <p:cNvSpPr txBox="1"/>
          <p:nvPr/>
        </p:nvSpPr>
        <p:spPr>
          <a:xfrm>
            <a:off x="406250" y="329825"/>
            <a:ext cx="5953800" cy="531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6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Merci </a:t>
            </a:r>
            <a:endParaRPr b="1" i="0" sz="6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6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 </a:t>
            </a:r>
            <a:endParaRPr b="1" i="0" sz="6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6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Bienvenue</a:t>
            </a:r>
            <a:endParaRPr b="1" i="0" sz="6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6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aux </a:t>
            </a:r>
            <a:endParaRPr b="1" i="0" sz="6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6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PALS !</a:t>
            </a:r>
            <a:endParaRPr b="1" i="0" sz="6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g2fb3c4f1ed6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1581" y="4373999"/>
            <a:ext cx="5702113" cy="2366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lipart&#10;&#10;Description générée automatiquement" id="366" name="Google Shape;366;g2fb3c4f1ed6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0175" y="758325"/>
            <a:ext cx="3693525" cy="116637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2fb3c4f1ed6_0_218"/>
          <p:cNvSpPr txBox="1"/>
          <p:nvPr/>
        </p:nvSpPr>
        <p:spPr>
          <a:xfrm>
            <a:off x="8463700" y="1374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g2fb3c4f1ed6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54313" y="2017244"/>
            <a:ext cx="2680525" cy="25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9E8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fb3c4f1ed6_0_657"/>
          <p:cNvSpPr txBox="1"/>
          <p:nvPr/>
        </p:nvSpPr>
        <p:spPr>
          <a:xfrm>
            <a:off x="380825" y="254151"/>
            <a:ext cx="5902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US" sz="54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TUTEURS </a:t>
            </a:r>
            <a:r>
              <a:rPr b="1" lang="en-US" sz="54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1re</a:t>
            </a:r>
            <a:r>
              <a:rPr b="1" i="0" lang="en-US" sz="54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sec</a:t>
            </a:r>
            <a:endParaRPr b="1" i="0" sz="53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2fb3c4f1ed6_0_657"/>
          <p:cNvSpPr txBox="1"/>
          <p:nvPr/>
        </p:nvSpPr>
        <p:spPr>
          <a:xfrm>
            <a:off x="956500" y="1360950"/>
            <a:ext cx="105618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Marie-Noëlle Bellegarde-Turgeon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									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2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Renée Beauregard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3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Sylvie Faucher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4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Guillaume Gagnon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30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5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Sophie Roberge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6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Amélie Gauvin-Latulippe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7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Alexandre Perras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Gr.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8 : </a:t>
            </a:r>
            <a:r>
              <a:rPr lang="en-US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Marie-Ève Morin</a:t>
            </a:r>
            <a:r>
              <a:rPr b="0" i="0" lang="en-US" sz="30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endParaRPr b="0" i="0" sz="30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clipart&#10;&#10;Description générée automatiquement" id="375" name="Google Shape;375;g2fb3c4f1ed6_0_6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9363" y="5958450"/>
            <a:ext cx="1896075" cy="5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2fb3c4f1ed6_0_657"/>
          <p:cNvSpPr/>
          <p:nvPr/>
        </p:nvSpPr>
        <p:spPr>
          <a:xfrm>
            <a:off x="7962900" y="0"/>
            <a:ext cx="4054907" cy="1923205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g2fb3c4f1ed6_0_6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08900" y="70763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9E8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fb3c4f1ed6_0_587"/>
          <p:cNvSpPr txBox="1"/>
          <p:nvPr/>
        </p:nvSpPr>
        <p:spPr>
          <a:xfrm>
            <a:off x="470650" y="1934050"/>
            <a:ext cx="11721300" cy="4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Sophie Breton, psychoéducatrice</a:t>
            </a:r>
            <a:endParaRPr b="0" i="0" sz="3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Isabelle Côté, conseillère en orientation</a:t>
            </a:r>
            <a:endParaRPr b="0" i="0" sz="3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Monika Leclerc, orthopédagogue</a:t>
            </a:r>
            <a:endParaRPr b="0" i="0" sz="3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Caroline Tremblay, éducatrice spécialisée</a:t>
            </a:r>
            <a:endParaRPr b="0" i="0" sz="3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Justine Lévesque-Nadeau, éducatrice spécialisée</a:t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clipart&#10;&#10;Description générée automatiquement" id="154" name="Google Shape;154;g2fb3c4f1ed6_0_5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72250" y="5994200"/>
            <a:ext cx="1896075" cy="5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fb3c4f1ed6_0_5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9151" y="111475"/>
            <a:ext cx="3345125" cy="13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fb3c4f1ed6_0_587"/>
          <p:cNvSpPr txBox="1"/>
          <p:nvPr/>
        </p:nvSpPr>
        <p:spPr>
          <a:xfrm>
            <a:off x="324275" y="477450"/>
            <a:ext cx="72132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fb3c4f1ed6_0_587"/>
          <p:cNvSpPr/>
          <p:nvPr/>
        </p:nvSpPr>
        <p:spPr>
          <a:xfrm>
            <a:off x="0" y="0"/>
            <a:ext cx="12192000" cy="19341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Notre équipe 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des services complémentaires</a:t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fb3c4f1ed6_0_587"/>
          <p:cNvSpPr/>
          <p:nvPr/>
        </p:nvSpPr>
        <p:spPr>
          <a:xfrm>
            <a:off x="771143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fb3c4f1ed6_0_587"/>
          <p:cNvSpPr/>
          <p:nvPr/>
        </p:nvSpPr>
        <p:spPr>
          <a:xfrm>
            <a:off x="7711438" y="-622499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fb3c4f1ed6_0_5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09475" y="321963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9E8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fb3c4f1ed6_0_598"/>
          <p:cNvSpPr txBox="1"/>
          <p:nvPr/>
        </p:nvSpPr>
        <p:spPr>
          <a:xfrm>
            <a:off x="470650" y="1934050"/>
            <a:ext cx="11721300" cy="46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M. Jérôme Dumont, responsable des sports</a:t>
            </a:r>
            <a:endParaRPr b="0" i="0" sz="32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Lise Bergeron, technicienne en loisirs</a:t>
            </a:r>
            <a:endParaRPr b="0" i="0" sz="32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Sylvie Pruneau, ADPEC</a:t>
            </a:r>
            <a:endParaRPr b="0" i="0" sz="32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Stéphanie Bernier, ADPEC</a:t>
            </a:r>
            <a:endParaRPr b="0" i="0" sz="32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Karine Petit et Valérie L’Italien, infirmières</a:t>
            </a:r>
            <a:endParaRPr b="0" i="0" sz="32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Nadine Beaulieu et M. Alain Côté, surveillants d’élèves</a:t>
            </a:r>
            <a:endParaRPr b="0" i="0" sz="32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Mme Josy Vallerand-Mercier, surveillante d’élèves (local d’études)</a:t>
            </a:r>
            <a:endParaRPr b="0" i="0" sz="34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clipart&#10;&#10;Description générée automatiquement" id="166" name="Google Shape;166;g2fb3c4f1ed6_0_5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72250" y="5994200"/>
            <a:ext cx="1896075" cy="5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fb3c4f1ed6_0_5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9151" y="111475"/>
            <a:ext cx="3345125" cy="13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fb3c4f1ed6_0_598"/>
          <p:cNvSpPr txBox="1"/>
          <p:nvPr/>
        </p:nvSpPr>
        <p:spPr>
          <a:xfrm>
            <a:off x="324275" y="477450"/>
            <a:ext cx="72132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fb3c4f1ed6_0_598"/>
          <p:cNvSpPr/>
          <p:nvPr/>
        </p:nvSpPr>
        <p:spPr>
          <a:xfrm>
            <a:off x="0" y="0"/>
            <a:ext cx="12192000" cy="19341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Notre équipe 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des services complémentaires 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(suite)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2fb3c4f1ed6_0_598"/>
          <p:cNvSpPr/>
          <p:nvPr/>
        </p:nvSpPr>
        <p:spPr>
          <a:xfrm>
            <a:off x="771143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2fb3c4f1ed6_0_598"/>
          <p:cNvSpPr/>
          <p:nvPr/>
        </p:nvSpPr>
        <p:spPr>
          <a:xfrm>
            <a:off x="7711438" y="-622499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g2fb3c4f1ed6_0_5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09475" y="321963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9E8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fb3c4f1ed6_0_609"/>
          <p:cNvSpPr txBox="1"/>
          <p:nvPr/>
        </p:nvSpPr>
        <p:spPr>
          <a:xfrm>
            <a:off x="470650" y="1934050"/>
            <a:ext cx="11721300" cy="46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400"/>
              <a:buFont typeface="Noto Sans Symbols"/>
              <a:buChar char="⮚"/>
            </a:pPr>
            <a:r>
              <a:rPr b="0" i="0" lang="en-US" sz="4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Agents de sécurité</a:t>
            </a:r>
            <a:endParaRPr b="0" i="0" sz="14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B5394"/>
              </a:buClr>
              <a:buSzPts val="4400"/>
              <a:buFont typeface="Noto Sans Symbols"/>
              <a:buChar char="⮚"/>
            </a:pPr>
            <a:r>
              <a:rPr b="0" i="0" lang="en-US" sz="44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Policier-école</a:t>
            </a:r>
            <a:endParaRPr b="0" i="0" sz="32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clipart&#10;&#10;Description générée automatiquement" id="178" name="Google Shape;178;g2fb3c4f1ed6_0_6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72250" y="5994200"/>
            <a:ext cx="1896075" cy="5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fb3c4f1ed6_0_6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9151" y="111475"/>
            <a:ext cx="3345125" cy="138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fb3c4f1ed6_0_609"/>
          <p:cNvSpPr txBox="1"/>
          <p:nvPr/>
        </p:nvSpPr>
        <p:spPr>
          <a:xfrm>
            <a:off x="324275" y="477450"/>
            <a:ext cx="72132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fb3c4f1ed6_0_609"/>
          <p:cNvSpPr/>
          <p:nvPr/>
        </p:nvSpPr>
        <p:spPr>
          <a:xfrm>
            <a:off x="0" y="0"/>
            <a:ext cx="12192000" cy="19341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AUTRES SERVICES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fb3c4f1ed6_0_609"/>
          <p:cNvSpPr/>
          <p:nvPr/>
        </p:nvSpPr>
        <p:spPr>
          <a:xfrm>
            <a:off x="7711438" y="1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fb3c4f1ed6_0_609"/>
          <p:cNvSpPr/>
          <p:nvPr/>
        </p:nvSpPr>
        <p:spPr>
          <a:xfrm>
            <a:off x="7711438" y="-622499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g2fb3c4f1ed6_0_6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09475" y="321963"/>
            <a:ext cx="3108900" cy="12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fb3c4f1ed6_0_279"/>
          <p:cNvSpPr txBox="1"/>
          <p:nvPr/>
        </p:nvSpPr>
        <p:spPr>
          <a:xfrm>
            <a:off x="109000" y="0"/>
            <a:ext cx="10326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US" sz="5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Nos trois valeurs</a:t>
            </a:r>
            <a:endParaRPr b="0" i="0" sz="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fb3c4f1ed6_0_279"/>
          <p:cNvSpPr txBox="1"/>
          <p:nvPr/>
        </p:nvSpPr>
        <p:spPr>
          <a:xfrm>
            <a:off x="2050675" y="2678975"/>
            <a:ext cx="75870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AutoNum type="arabicPeriod"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Persévérance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AutoNum type="arabicPeriod"/>
            </a:pPr>
            <a:r>
              <a:rPr b="0" i="0" lang="en-US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Engagement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AutoNum type="arabicPeriod"/>
            </a:pPr>
            <a:r>
              <a:rPr b="0" i="0" lang="en-US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Collaboration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fb3c4f1ed6_0_279"/>
          <p:cNvSpPr/>
          <p:nvPr/>
        </p:nvSpPr>
        <p:spPr>
          <a:xfrm>
            <a:off x="9810050" y="0"/>
            <a:ext cx="2385898" cy="1150152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g2fb3c4f1ed6_0_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73725" y="27373"/>
            <a:ext cx="1699400" cy="7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2fb3c4f1ed6_0_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8137" y="1150150"/>
            <a:ext cx="9275725" cy="561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b3c4f1ed6_0_673"/>
          <p:cNvSpPr txBox="1"/>
          <p:nvPr/>
        </p:nvSpPr>
        <p:spPr>
          <a:xfrm>
            <a:off x="101325" y="466350"/>
            <a:ext cx="76992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96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r>
              <a:rPr b="1" i="0" lang="en-US" sz="36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PARTICULARITÉS DE L’HORAIRE</a:t>
            </a:r>
            <a:r>
              <a:rPr b="1" i="0" lang="en-US" sz="3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clipart&#10;&#10;Description générée automatiquement" id="199" name="Google Shape;199;g2fb3c4f1ed6_0_6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7775" y="6092447"/>
            <a:ext cx="2230650" cy="70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fb3c4f1ed6_0_673"/>
          <p:cNvSpPr/>
          <p:nvPr/>
        </p:nvSpPr>
        <p:spPr>
          <a:xfrm>
            <a:off x="7911963" y="-102799"/>
            <a:ext cx="4480560" cy="2513993"/>
          </a:xfrm>
          <a:custGeom>
            <a:rect b="b" l="l" r="r" t="t"/>
            <a:pathLst>
              <a:path extrusionOk="0" h="2513993" w="4480560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g2fb3c4f1ed6_0_6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7800" y="235425"/>
            <a:ext cx="3108900" cy="12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2fb3c4f1ed6_0_673"/>
          <p:cNvSpPr txBox="1"/>
          <p:nvPr>
            <p:ph idx="4294967295" type="body"/>
          </p:nvPr>
        </p:nvSpPr>
        <p:spPr>
          <a:xfrm>
            <a:off x="948450" y="1223200"/>
            <a:ext cx="31452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b="1"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Horaire régulier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203" name="Google Shape;203;g2fb3c4f1ed6_0_673"/>
          <p:cNvSpPr txBox="1"/>
          <p:nvPr/>
        </p:nvSpPr>
        <p:spPr>
          <a:xfrm>
            <a:off x="5370475" y="1391800"/>
            <a:ext cx="30000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Horaire inversé</a:t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fb3c4f1ed6_0_673"/>
          <p:cNvSpPr txBox="1"/>
          <p:nvPr/>
        </p:nvSpPr>
        <p:spPr>
          <a:xfrm>
            <a:off x="1013475" y="2127375"/>
            <a:ext cx="3566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4173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5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Dîner (et récup.) : 11h55 à 12h25</a:t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2fb3c4f1ed6_0_673"/>
          <p:cNvSpPr txBox="1"/>
          <p:nvPr/>
        </p:nvSpPr>
        <p:spPr>
          <a:xfrm>
            <a:off x="5674475" y="2238713"/>
            <a:ext cx="3963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4173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5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Dîner (et récup.) : 11h30 à 12h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2fb3c4f1ed6_0_673"/>
          <p:cNvSpPr txBox="1"/>
          <p:nvPr/>
        </p:nvSpPr>
        <p:spPr>
          <a:xfrm>
            <a:off x="948450" y="3526050"/>
            <a:ext cx="102951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Dates importantes 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 de </a:t>
            </a:r>
            <a:r>
              <a:rPr lang="en-US" sz="2700">
                <a:solidFill>
                  <a:schemeClr val="lt1"/>
                </a:solidFill>
              </a:rPr>
              <a:t>l’</a:t>
            </a: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étape 1 : 7 novembre 2024. Rencontre de parents 14 </a:t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</a:rPr>
              <a:t>   </a:t>
            </a: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nov. en soirée 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 de l’étape 2 : 7 février 2025. Rencontre de parents 20 février </a:t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</a:rPr>
              <a:t>   </a:t>
            </a: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soirée.</a:t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Périodes sans discipline : 2 au 21 juin 2025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/>
          <p:nvPr>
            <p:ph idx="1" type="body"/>
          </p:nvPr>
        </p:nvSpPr>
        <p:spPr>
          <a:xfrm>
            <a:off x="609600" y="1600200"/>
            <a:ext cx="5124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CONTRAT 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D’ENGAGEMENT 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PALS</a:t>
            </a:r>
            <a:endParaRPr/>
          </a:p>
        </p:txBody>
      </p:sp>
      <p:pic>
        <p:nvPicPr>
          <p:cNvPr id="212" name="Google Shape;2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5375" y="0"/>
            <a:ext cx="4458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"/>
          <p:cNvSpPr txBox="1"/>
          <p:nvPr>
            <p:ph type="title"/>
          </p:nvPr>
        </p:nvSpPr>
        <p:spPr>
          <a:xfrm>
            <a:off x="1141425" y="121600"/>
            <a:ext cx="99060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6153"/>
              <a:buFont typeface="Calibri"/>
              <a:buNone/>
            </a:pPr>
            <a:r>
              <a:rPr lang="en-US"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RÈGLES DE </a:t>
            </a:r>
            <a:r>
              <a:rPr lang="en-US" sz="3900">
                <a:solidFill>
                  <a:schemeClr val="lt1"/>
                </a:solidFill>
              </a:rPr>
              <a:t>L’ÉCOLE</a:t>
            </a: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285"/>
              <a:buFont typeface="Calibri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(agenda p. </a:t>
            </a:r>
            <a:r>
              <a:rPr lang="en-US" sz="2800">
                <a:solidFill>
                  <a:schemeClr val="lt1"/>
                </a:solidFill>
              </a:rPr>
              <a:t>2 et suivantes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800">
                <a:solidFill>
                  <a:schemeClr val="lt1"/>
                </a:solidFill>
              </a:rPr>
              <a:t>SVP en prendre connaissance</a:t>
            </a:r>
            <a:endParaRPr sz="100"/>
          </a:p>
        </p:txBody>
      </p:sp>
      <p:pic>
        <p:nvPicPr>
          <p:cNvPr id="218" name="Google Shape;2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1388" y="1357825"/>
            <a:ext cx="8306075" cy="55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2017-09-10T13:05:51Z</dcterms:created>
  <dc:creator>Roy Marie-Josée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0x010100C7A343758CD71646AE7DCD661CE21C8E</vt:lpwstr>
  </property>
  <property fmtid="{D5CDD505-2E9C-101B-9397-08002B2CF9AE}" pid="3" name="_ip_UnifiedCompliancePolicyUIAction">
    <vt:lpwstr/>
  </property>
  <property fmtid="{D5CDD505-2E9C-101B-9397-08002B2CF9AE}" pid="4" name="_ip_UnifiedCompliancePolicyProperties">
    <vt:lpwstr/>
  </property>
</Properties>
</file>