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3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bg45ug6rX7PuqSy5mP+8pQkHJ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b3c4f1ed6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b3c4f1e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971decd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g28971decd4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971decd4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28971decd40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971decd4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28971decd40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971decd40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g28971decd40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896d18030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g2896d180307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8971decd40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g28971decd40_0_4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896d18030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g2896d180307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8971decd40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g28971decd40_0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b3c4f1ed6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g2fb3c4f1ed6_0_6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b3c4f1ed6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g2fb3c4f1ed6_0_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b3c4f1ed6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g2fb3c4f1ed6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da5f2da9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g2fda5f2da94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fb3c4f1ed6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g2fb3c4f1ed6_0_7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fb3c4f1ed6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9" name="Google Shape;409;g2fb3c4f1ed6_0_6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b3c4f1ed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g2fb3c4f1ed6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fb3c4f1ed6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1" name="Google Shape;431;g2fb3c4f1ed6_0_6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fb3c4f1ed6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0" name="Google Shape;440;g2fb3c4f1ed6_0_6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7ea0023c4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9" name="Google Shape;449;g27ea0023c4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b3c4f1ed6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2fb3c4f1ed6_0_5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b3c4f1ed6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2fb3c4f1ed6_0_5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b3c4f1ed6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2fb3c4f1ed6_0_6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b3c4f1ed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2fb3c4f1ed6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b3c4f1ed6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g2fb3c4f1ed6_0_6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3c4f1ed6_0_9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2fb3c4f1ed6_0_9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2fb3c4f1ed6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b3c4f1ed6_0_12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fb3c4f1ed6_0_12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2fb3c4f1ed6_0_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3c4f1ed6_0_1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b3c4f1ed6_0_135"/>
          <p:cNvSpPr txBox="1"/>
          <p:nvPr>
            <p:ph type="title"/>
          </p:nvPr>
        </p:nvSpPr>
        <p:spPr>
          <a:xfrm>
            <a:off x="1141411" y="619126"/>
            <a:ext cx="99060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fb3c4f1ed6_0_135"/>
          <p:cNvSpPr txBox="1"/>
          <p:nvPr>
            <p:ph idx="1" type="body"/>
          </p:nvPr>
        </p:nvSpPr>
        <p:spPr>
          <a:xfrm>
            <a:off x="1370019" y="2249486"/>
            <a:ext cx="4649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53" name="Google Shape;53;g2fb3c4f1ed6_0_135"/>
          <p:cNvSpPr txBox="1"/>
          <p:nvPr>
            <p:ph idx="2" type="body"/>
          </p:nvPr>
        </p:nvSpPr>
        <p:spPr>
          <a:xfrm>
            <a:off x="1141410" y="3073397"/>
            <a:ext cx="4878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4" name="Google Shape;54;g2fb3c4f1ed6_0_135"/>
          <p:cNvSpPr txBox="1"/>
          <p:nvPr>
            <p:ph idx="3" type="body"/>
          </p:nvPr>
        </p:nvSpPr>
        <p:spPr>
          <a:xfrm>
            <a:off x="6400808" y="2249485"/>
            <a:ext cx="4646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55" name="Google Shape;55;g2fb3c4f1ed6_0_135"/>
          <p:cNvSpPr txBox="1"/>
          <p:nvPr>
            <p:ph idx="4" type="body"/>
          </p:nvPr>
        </p:nvSpPr>
        <p:spPr>
          <a:xfrm>
            <a:off x="6172200" y="3073397"/>
            <a:ext cx="4875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6" name="Google Shape;56;g2fb3c4f1ed6_0_135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57" name="Google Shape;57;g2fb3c4f1ed6_0_135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58" name="Google Shape;58;g2fb3c4f1ed6_0_135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3c4f1ed6_0_144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2fb3c4f1ed6_0_144"/>
          <p:cNvSpPr txBox="1"/>
          <p:nvPr>
            <p:ph idx="1" type="body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2" name="Google Shape;62;g2fb3c4f1ed6_0_144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63" name="Google Shape;63;g2fb3c4f1ed6_0_144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64" name="Google Shape;64;g2fb3c4f1ed6_0_144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b3c4f1ed6_0_15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3c4f1ed6_0_150"/>
          <p:cNvSpPr txBox="1"/>
          <p:nvPr>
            <p:ph idx="1" type="body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8" name="Google Shape;68;g2fb3c4f1ed6_0_150"/>
          <p:cNvSpPr txBox="1"/>
          <p:nvPr>
            <p:ph idx="2" type="body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9" name="Google Shape;69;g2fb3c4f1ed6_0_150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70" name="Google Shape;70;g2fb3c4f1ed6_0_150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71" name="Google Shape;71;g2fb3c4f1ed6_0_150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3c4f1ed6_0_2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2fb3c4f1ed6_0_2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g2fb3c4f1ed6_0_2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2fb3c4f1ed6_0_2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fb3c4f1ed6_0_2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b3c4f1ed6_0_2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b3c4f1ed6_0_24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6" name="Google Shape;86;g2fb3c4f1ed6_0_24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7" name="Google Shape;87;g2fb3c4f1ed6_0_2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3c4f1ed6_0_24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g2fb3c4f1ed6_0_2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c4f1ed6_0_24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g2fb3c4f1ed6_0_24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g2fb3c4f1ed6_0_2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b3c4f1ed6_0_9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2fb3c4f1ed6_0_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c4f1ed6_0_25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7" name="Google Shape;97;g2fb3c4f1ed6_0_25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g2fb3c4f1ed6_0_25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9" name="Google Shape;99;g2fb3c4f1ed6_0_25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b3c4f1ed6_0_2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2" name="Google Shape;102;g2fb3c4f1ed6_0_2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b3c4f1ed6_0_25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5" name="Google Shape;105;g2fb3c4f1ed6_0_25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g2fb3c4f1ed6_0_2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b3c4f1ed6_0_263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9" name="Google Shape;109;g2fb3c4f1ed6_0_2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b3c4f1ed6_0_26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b3c4f1ed6_0_26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3" name="Google Shape;113;g2fb3c4f1ed6_0_26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g2fb3c4f1ed6_0_26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g2fb3c4f1ed6_0_2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b3c4f1ed6_0_27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18" name="Google Shape;118;g2fb3c4f1ed6_0_2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b3c4f1ed6_0_275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g2fb3c4f1ed6_0_275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g2fb3c4f1ed6_0_2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da5f2da94_0_9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29" name="Google Shape;129;g2fda5f2da94_0_9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30" name="Google Shape;130;g2fda5f2da94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da5f2da94_0_94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fda5f2da94_0_94"/>
          <p:cNvSpPr txBox="1"/>
          <p:nvPr>
            <p:ph idx="1" type="body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4" name="Google Shape;134;g2fda5f2da94_0_94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g2fda5f2da94_0_94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g2fda5f2da94_0_94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da5f2da94_0_1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fb3c4f1ed6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2fb3c4f1ed6_0_10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2fb3c4f1ed6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da5f2da94_0_10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1" name="Google Shape;141;g2fda5f2da94_0_1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da5f2da94_0_10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4" name="Google Shape;144;g2fda5f2da94_0_10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45" name="Google Shape;145;g2fda5f2da94_0_1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da5f2da94_0_10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8" name="Google Shape;148;g2fda5f2da94_0_10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9" name="Google Shape;149;g2fda5f2da94_0_10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50" name="Google Shape;150;g2fda5f2da94_0_10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da5f2da94_0_1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3" name="Google Shape;153;g2fda5f2da94_0_1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da5f2da94_0_11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56" name="Google Shape;156;g2fda5f2da94_0_11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57" name="Google Shape;157;g2fda5f2da94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da5f2da94_0_12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60" name="Google Shape;160;g2fda5f2da94_0_1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da5f2da94_0_12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fda5f2da94_0_12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64" name="Google Shape;164;g2fda5f2da94_0_12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5" name="Google Shape;165;g2fda5f2da94_0_12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6" name="Google Shape;166;g2fda5f2da94_0_1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da5f2da94_0_13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69" name="Google Shape;169;g2fda5f2da94_0_1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da5f2da94_0_13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2" name="Google Shape;172;g2fda5f2da94_0_13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3" name="Google Shape;173;g2fda5f2da94_0_1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da5f2da94_0_137"/>
          <p:cNvSpPr txBox="1"/>
          <p:nvPr>
            <p:ph type="title"/>
          </p:nvPr>
        </p:nvSpPr>
        <p:spPr>
          <a:xfrm>
            <a:off x="1141411" y="619126"/>
            <a:ext cx="99060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fda5f2da94_0_137"/>
          <p:cNvSpPr txBox="1"/>
          <p:nvPr>
            <p:ph idx="1" type="body"/>
          </p:nvPr>
        </p:nvSpPr>
        <p:spPr>
          <a:xfrm>
            <a:off x="1370019" y="2249486"/>
            <a:ext cx="4649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77" name="Google Shape;177;g2fda5f2da94_0_137"/>
          <p:cNvSpPr txBox="1"/>
          <p:nvPr>
            <p:ph idx="2" type="body"/>
          </p:nvPr>
        </p:nvSpPr>
        <p:spPr>
          <a:xfrm>
            <a:off x="1141410" y="3073397"/>
            <a:ext cx="4878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8" name="Google Shape;178;g2fda5f2da94_0_137"/>
          <p:cNvSpPr txBox="1"/>
          <p:nvPr>
            <p:ph idx="3" type="body"/>
          </p:nvPr>
        </p:nvSpPr>
        <p:spPr>
          <a:xfrm>
            <a:off x="6400808" y="2249485"/>
            <a:ext cx="4646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79" name="Google Shape;179;g2fda5f2da94_0_137"/>
          <p:cNvSpPr txBox="1"/>
          <p:nvPr>
            <p:ph idx="4" type="body"/>
          </p:nvPr>
        </p:nvSpPr>
        <p:spPr>
          <a:xfrm>
            <a:off x="6172200" y="3073397"/>
            <a:ext cx="4875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80" name="Google Shape;180;g2fda5f2da94_0_137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g2fda5f2da94_0_137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g2fda5f2da94_0_137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b3c4f1ed6_0_10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fb3c4f1ed6_0_10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2fb3c4f1ed6_0_10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2fb3c4f1ed6_0_1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da5f2da94_0_146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2fda5f2da94_0_146"/>
          <p:cNvSpPr txBox="1"/>
          <p:nvPr>
            <p:ph idx="1" type="body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86" name="Google Shape;186;g2fda5f2da94_0_146"/>
          <p:cNvSpPr txBox="1"/>
          <p:nvPr>
            <p:ph idx="2" type="body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87" name="Google Shape;187;g2fda5f2da94_0_146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g2fda5f2da94_0_146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g2fda5f2da94_0_146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b3c4f1ed6_0_1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2fb3c4f1ed6_0_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b3c4f1ed6_0_11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2fb3c4f1ed6_0_11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fb3c4f1ed6_0_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b3c4f1ed6_0_1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2fb3c4f1ed6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b3c4f1ed6_0_1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2fb3c4f1ed6_0_12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2fb3c4f1ed6_0_12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2fb3c4f1ed6_0_12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2fb3c4f1ed6_0_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b3c4f1ed6_0_12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fb3c4f1ed6_0_1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b3c4f1ed6_0_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fb3c4f1ed6_0_9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fb3c4f1ed6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b3c4f1ed6_0_2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2fb3c4f1ed6_0_22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g2fb3c4f1ed6_0_2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da5f2da94_0_8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2fda5f2da94_0_8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2fda5f2da94_0_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9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lespals.qc.ca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hyperlink" Target="http://www.lespals.qc.ca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pointe-levy.pals@cssdn.gouv.qc.ca" TargetMode="External"/><Relationship Id="rId4" Type="http://schemas.openxmlformats.org/officeDocument/2006/relationships/hyperlink" Target="mailto:plevy.palsabsences@cssdn.gouv.qc.ca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9.jpg"/><Relationship Id="rId7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b3c4f1ed6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fb3c4f1ed6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fb3c4f1ed6_0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fb3c4f1ed6_0_4"/>
          <p:cNvSpPr/>
          <p:nvPr/>
        </p:nvSpPr>
        <p:spPr>
          <a:xfrm>
            <a:off x="7214675" y="152400"/>
            <a:ext cx="41139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fb3c4f1ed6_0_4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fb3c4f1ed6_0_4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fb3c4f1ed6_0_4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01" name="Google Shape;201;g2fb3c4f1ed6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050" y="594050"/>
            <a:ext cx="466515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fb3c4f1ed6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9500" y="3429000"/>
            <a:ext cx="3935500" cy="16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fb3c4f1ed6_0_4"/>
          <p:cNvSpPr txBox="1"/>
          <p:nvPr/>
        </p:nvSpPr>
        <p:spPr>
          <a:xfrm>
            <a:off x="804672" y="338328"/>
            <a:ext cx="38772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b="0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971decd40_0_5"/>
          <p:cNvSpPr txBox="1"/>
          <p:nvPr/>
        </p:nvSpPr>
        <p:spPr>
          <a:xfrm>
            <a:off x="320850" y="466350"/>
            <a:ext cx="7519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Code vestimentaire</a:t>
            </a:r>
            <a:endParaRPr sz="66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3)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8971decd40_0_5"/>
          <p:cNvSpPr txBox="1"/>
          <p:nvPr/>
        </p:nvSpPr>
        <p:spPr>
          <a:xfrm>
            <a:off x="445850" y="2378525"/>
            <a:ext cx="9322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Il est important de se rappeler que :</a:t>
            </a:r>
            <a:endParaRPr b="1" sz="30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Porter des chaussures pour protéger tes pieds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Couvrir ta poitrine, tes fesses et autres parties intimes avec des vêtements qui sont opaques et non transparents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Les sous-vêtements vont sous les vêtements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Tu changes de vêtement pour la pratique d’un sport ou d’un cours d’éducation physique.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292" name="Google Shape;292;g28971decd40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8971decd40_0_5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8971decd40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971decd40_0_164"/>
          <p:cNvSpPr txBox="1"/>
          <p:nvPr/>
        </p:nvSpPr>
        <p:spPr>
          <a:xfrm>
            <a:off x="320850" y="466350"/>
            <a:ext cx="7519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Code vestimentaire</a:t>
            </a:r>
            <a:endParaRPr sz="66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(suite) </a:t>
            </a: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3)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8971decd40_0_164"/>
          <p:cNvSpPr txBox="1"/>
          <p:nvPr/>
        </p:nvSpPr>
        <p:spPr>
          <a:xfrm>
            <a:off x="445850" y="2378525"/>
            <a:ext cx="93225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porte une tenue convenable pour un milieu scolaire : à l’école, lors des activités et des sorties scolaires.​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Il n’y a aucun message à caractère sexuel, de violence, d’intimidation, d’alcool ou de drogue sur les vêtements.​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laisse son couvre-chef dans son casier avant de monter en classe.​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5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pic>
        <p:nvPicPr>
          <p:cNvPr descr="Une image contenant texte, clipart&#10;&#10;Description générée automatiquement" id="301" name="Google Shape;301;g28971decd40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8971decd40_0_164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28971decd40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971decd40_0_242"/>
          <p:cNvSpPr txBox="1"/>
          <p:nvPr/>
        </p:nvSpPr>
        <p:spPr>
          <a:xfrm>
            <a:off x="320850" y="284375"/>
            <a:ext cx="7682400" cy="1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3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Utilisation du cellulaire</a:t>
            </a:r>
            <a:endParaRPr sz="63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8971decd40_0_242"/>
          <p:cNvSpPr txBox="1"/>
          <p:nvPr/>
        </p:nvSpPr>
        <p:spPr>
          <a:xfrm>
            <a:off x="145500" y="1965425"/>
            <a:ext cx="8880600" cy="3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●"/>
            </a:pPr>
            <a:r>
              <a:rPr lang="en-US" sz="3100">
                <a:solidFill>
                  <a:schemeClr val="lt1"/>
                </a:solidFill>
              </a:rPr>
              <a:t>Il doit demeurer dans le casier barré pendant les heures de cours.  L’élève peut l’utiliser pendant les pauses et le midi.</a:t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</a:rPr>
              <a:t>  Protocole lors de la saisi du cellulaire.</a:t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pic>
        <p:nvPicPr>
          <p:cNvPr descr="Une image contenant texte, clipart&#10;&#10;Description générée automatiquement" id="310" name="Google Shape;310;g28971decd40_0_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28971decd40_0_242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28971decd40_0_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8971decd40_0_242"/>
          <p:cNvSpPr txBox="1"/>
          <p:nvPr/>
        </p:nvSpPr>
        <p:spPr>
          <a:xfrm>
            <a:off x="1487850" y="0"/>
            <a:ext cx="300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8971decd40_0_321"/>
          <p:cNvSpPr txBox="1"/>
          <p:nvPr/>
        </p:nvSpPr>
        <p:spPr>
          <a:xfrm>
            <a:off x="320850" y="284375"/>
            <a:ext cx="7682400" cy="18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Utilisation du chromebook</a:t>
            </a:r>
            <a:endParaRPr sz="54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8971decd40_0_321"/>
          <p:cNvSpPr txBox="1"/>
          <p:nvPr/>
        </p:nvSpPr>
        <p:spPr>
          <a:xfrm>
            <a:off x="145500" y="1965425"/>
            <a:ext cx="8880600" cy="6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est responsable du Chromebook qui lui a été prêté;​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Il le suivra pendant tout son parcours à Pointe-Lévy;​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doit s’assurer qu’il est chargé et qu’il fonctionnera pendant ses cours;​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En cas de bris, l'élève doit se présenter au magasin scolaire.​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pic>
        <p:nvPicPr>
          <p:cNvPr descr="Une image contenant texte, clipart&#10;&#10;Description générée automatiquement" id="320" name="Google Shape;320;g28971decd40_0_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8971decd40_0_321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28971decd40_0_3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8971decd40_0_321"/>
          <p:cNvSpPr txBox="1"/>
          <p:nvPr/>
        </p:nvSpPr>
        <p:spPr>
          <a:xfrm>
            <a:off x="1487850" y="0"/>
            <a:ext cx="300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896d180307_0_150"/>
          <p:cNvSpPr txBox="1"/>
          <p:nvPr/>
        </p:nvSpPr>
        <p:spPr>
          <a:xfrm>
            <a:off x="349375" y="195450"/>
            <a:ext cx="770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Informations diverses</a:t>
            </a:r>
            <a:endParaRPr sz="49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896d180307_0_150"/>
          <p:cNvSpPr txBox="1"/>
          <p:nvPr/>
        </p:nvSpPr>
        <p:spPr>
          <a:xfrm>
            <a:off x="445850" y="1303650"/>
            <a:ext cx="110061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CADENAS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(cadenas à combinaison fixe et non à combinaison modifiable)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=  Casier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= Éducation physique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APPAREILS ÉLECTRONIQUES EN CLASSE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2 et 3)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Utilisation permise seulement sur autorisation de l’enseignant.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Aucun cellulaire en classe.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Jamais lors des évaluations.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SALLE D’ENTREPOSAGE</a:t>
            </a:r>
            <a:endParaRPr b="1" sz="2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Fermeture en cours de journée, l’horaire est affiché sur la porte.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330" name="Google Shape;330;g2896d180307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896d180307_0_150"/>
          <p:cNvSpPr/>
          <p:nvPr/>
        </p:nvSpPr>
        <p:spPr>
          <a:xfrm>
            <a:off x="8846875" y="-782962"/>
            <a:ext cx="3416427" cy="2086614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896d180307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0590" y="-3"/>
            <a:ext cx="2009000" cy="83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971decd40_0_400"/>
          <p:cNvSpPr txBox="1"/>
          <p:nvPr/>
        </p:nvSpPr>
        <p:spPr>
          <a:xfrm>
            <a:off x="445850" y="141625"/>
            <a:ext cx="1077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</a:t>
            </a:r>
            <a:r>
              <a:rPr b="1" lang="en-US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l’élève</a:t>
            </a:r>
            <a:endParaRPr b="1" i="0" sz="5000" u="none" cap="none" strike="noStrike">
              <a:solidFill>
                <a:srgbClr val="FFFFFF"/>
              </a:solidFill>
            </a:endParaRPr>
          </a:p>
        </p:txBody>
      </p:sp>
      <p:sp>
        <p:nvSpPr>
          <p:cNvPr id="338" name="Google Shape;338;g28971decd40_0_400"/>
          <p:cNvSpPr txBox="1"/>
          <p:nvPr/>
        </p:nvSpPr>
        <p:spPr>
          <a:xfrm>
            <a:off x="445850" y="1003525"/>
            <a:ext cx="11136900" cy="6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Char char="⮚"/>
            </a:pPr>
            <a:r>
              <a:rPr lang="en-US" sz="2900">
                <a:solidFill>
                  <a:schemeClr val="lt1"/>
                </a:solidFill>
              </a:rPr>
              <a:t>  L'élève doit arriver à l’heure en classe;​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L'élève doit apporter son matériel;​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L'élève s'engage dans sa réussite;​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L'élève consulte Mozaïk/agenda pour le travail à faire à la maison;​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L’école est un milieu de vie pour tous. 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   </a:t>
            </a:r>
            <a:r>
              <a:rPr lang="en-US" sz="2900" u="sng">
                <a:solidFill>
                  <a:schemeClr val="lt1"/>
                </a:solidFill>
              </a:rPr>
              <a:t>Tout le monde a droit au respect</a:t>
            </a:r>
            <a:r>
              <a:rPr lang="en-US" sz="2900">
                <a:solidFill>
                  <a:schemeClr val="lt1"/>
                </a:solidFill>
              </a:rPr>
              <a:t>.</a:t>
            </a:r>
            <a:r>
              <a:rPr lang="en-US" sz="36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36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-31730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⮚"/>
            </a:pPr>
            <a:r>
              <a:t/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339" name="Google Shape;339;g28971decd40_0_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50" y="92610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28971decd40_0_400"/>
          <p:cNvSpPr/>
          <p:nvPr/>
        </p:nvSpPr>
        <p:spPr>
          <a:xfrm>
            <a:off x="10060561" y="-24500"/>
            <a:ext cx="1982648" cy="1194147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g28971decd40_0_4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6875" y="141625"/>
            <a:ext cx="1461175" cy="60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342" name="Google Shape;342;g28971decd40_0_4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6875" y="522925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96d180307_0_368"/>
          <p:cNvSpPr txBox="1"/>
          <p:nvPr/>
        </p:nvSpPr>
        <p:spPr>
          <a:xfrm>
            <a:off x="445850" y="141625"/>
            <a:ext cx="1077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du parent</a:t>
            </a:r>
            <a:endParaRPr b="1" i="0" sz="5000" u="none" cap="none" strike="noStrike">
              <a:solidFill>
                <a:srgbClr val="FFFFFF"/>
              </a:solidFill>
            </a:endParaRPr>
          </a:p>
        </p:txBody>
      </p:sp>
      <p:sp>
        <p:nvSpPr>
          <p:cNvPr id="348" name="Google Shape;348;g2896d180307_0_368"/>
          <p:cNvSpPr txBox="1"/>
          <p:nvPr/>
        </p:nvSpPr>
        <p:spPr>
          <a:xfrm>
            <a:off x="445850" y="1003525"/>
            <a:ext cx="11136900" cy="4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lang="en-US" sz="3000">
                <a:solidFill>
                  <a:schemeClr val="lt1"/>
                </a:solidFill>
              </a:rPr>
              <a:t>Prendre le temps de s’informer de la journée de son enfant;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Aviser le secrétariat de l’école et le responsable de la discipline lors de l’absence de son enfant</a:t>
            </a:r>
            <a:r>
              <a:rPr lang="en-US" sz="3000">
                <a:solidFill>
                  <a:schemeClr val="lt1"/>
                </a:solidFill>
              </a:rPr>
              <a:t>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363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⮚"/>
            </a:pPr>
            <a:r>
              <a:rPr lang="en-US" sz="3000">
                <a:solidFill>
                  <a:schemeClr val="lt1"/>
                </a:solidFill>
              </a:rPr>
              <a:t>Communiquer et collaborer avec l’école lorsqu’un événement survient ou qu’une situation vous inquiète;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363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⮚"/>
            </a:pPr>
            <a:r>
              <a:rPr lang="en-US" sz="3000">
                <a:solidFill>
                  <a:schemeClr val="lt1"/>
                </a:solidFill>
              </a:rPr>
              <a:t>Informer le tuteur de toute problématique pouvant affecter son parcours;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Suivre l’évolution de son enfant </a:t>
            </a:r>
            <a:r>
              <a:rPr lang="en-US" sz="3000">
                <a:solidFill>
                  <a:schemeClr val="lt1"/>
                </a:solidFill>
              </a:rPr>
              <a:t>sur Mozaïk.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349" name="Google Shape;349;g2896d180307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50" y="60821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896d180307_0_368"/>
          <p:cNvSpPr/>
          <p:nvPr/>
        </p:nvSpPr>
        <p:spPr>
          <a:xfrm>
            <a:off x="10060561" y="-24500"/>
            <a:ext cx="1982648" cy="1194147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2896d180307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6875" y="141625"/>
            <a:ext cx="1461175" cy="60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352" name="Google Shape;352;g2896d180307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6875" y="522925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971decd40_0_479"/>
          <p:cNvSpPr txBox="1"/>
          <p:nvPr/>
        </p:nvSpPr>
        <p:spPr>
          <a:xfrm>
            <a:off x="1331800" y="202650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du tuteur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8971decd40_0_479"/>
          <p:cNvSpPr txBox="1"/>
          <p:nvPr/>
        </p:nvSpPr>
        <p:spPr>
          <a:xfrm>
            <a:off x="445850" y="1574550"/>
            <a:ext cx="111369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Informer les élèves et les parents des règlements, </a:t>
            </a:r>
            <a:endParaRPr sz="2520">
              <a:solidFill>
                <a:schemeClr val="lt1"/>
              </a:solidFill>
            </a:endParaRPr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20">
                <a:solidFill>
                  <a:schemeClr val="lt1"/>
                </a:solidFill>
              </a:rPr>
              <a:t>services et activités de l’école.</a:t>
            </a:r>
            <a:endParaRPr sz="2700">
              <a:solidFill>
                <a:schemeClr val="lt1"/>
              </a:solidFill>
            </a:endParaRPr>
          </a:p>
          <a:p>
            <a:pPr indent="-514350" lvl="0" marL="609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Assurer le suivi des observations. </a:t>
            </a:r>
            <a:endParaRPr sz="2700">
              <a:solidFill>
                <a:schemeClr val="lt1"/>
              </a:solidFill>
            </a:endParaRPr>
          </a:p>
          <a:p>
            <a:pPr indent="-514350" lvl="0" marL="609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Être en relation d’aide auprès des élèves (respect du contrat PALS &amp; réussite scolaire). </a:t>
            </a:r>
            <a:endParaRPr sz="2520">
              <a:solidFill>
                <a:schemeClr val="lt1"/>
              </a:solidFill>
            </a:endParaRPr>
          </a:p>
          <a:p>
            <a:pPr indent="-514350" lvl="0" marL="609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Contacter les parents des élèves…</a:t>
            </a:r>
            <a:endParaRPr sz="2700">
              <a:solidFill>
                <a:schemeClr val="lt1"/>
              </a:solidFill>
            </a:endParaRPr>
          </a:p>
          <a:p>
            <a:pPr indent="-384175" lvl="0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50"/>
              <a:buChar char="-"/>
            </a:pPr>
            <a:r>
              <a:rPr lang="en-US" sz="2450">
                <a:solidFill>
                  <a:schemeClr val="lt1"/>
                </a:solidFill>
              </a:rPr>
              <a:t>en début d’année, par téléphone, par écrit ou via Mozaïk ;</a:t>
            </a:r>
            <a:endParaRPr sz="26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chemeClr val="lt1"/>
                </a:solidFill>
              </a:rPr>
              <a:t>  -  en cours d’étape, </a:t>
            </a:r>
            <a:r>
              <a:rPr lang="en-US" sz="2450" u="sng">
                <a:solidFill>
                  <a:schemeClr val="lt1"/>
                </a:solidFill>
              </a:rPr>
              <a:t>au besoin</a:t>
            </a:r>
            <a:endParaRPr sz="2450" u="sng">
              <a:solidFill>
                <a:schemeClr val="lt1"/>
              </a:solidFill>
            </a:endParaRPr>
          </a:p>
          <a:p>
            <a:pPr indent="-375920" lvl="0" marL="4572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20"/>
              <a:buChar char="●"/>
            </a:pPr>
            <a:r>
              <a:rPr lang="en-US" sz="2320">
                <a:solidFill>
                  <a:schemeClr val="lt1"/>
                </a:solidFill>
              </a:rPr>
              <a:t>Agir à titre de conseil auprès du TES, de l’aide à la direction et de la direction adjointe. </a:t>
            </a:r>
            <a:endParaRPr sz="252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359" name="Google Shape;359;g28971decd40_0_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8100" y="25397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28971decd40_0_479"/>
          <p:cNvSpPr/>
          <p:nvPr/>
        </p:nvSpPr>
        <p:spPr>
          <a:xfrm>
            <a:off x="7787938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g28971decd40_0_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b3c4f1ed6_0_640"/>
          <p:cNvSpPr txBox="1"/>
          <p:nvPr/>
        </p:nvSpPr>
        <p:spPr>
          <a:xfrm>
            <a:off x="121600" y="162125"/>
            <a:ext cx="7590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lang="en-US" sz="3600">
                <a:solidFill>
                  <a:schemeClr val="lt1"/>
                </a:solidFill>
              </a:rPr>
              <a:t>ABSENCES vs LOCAL D’ÉTUDES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fb3c4f1ed6_0_640"/>
          <p:cNvSpPr txBox="1"/>
          <p:nvPr/>
        </p:nvSpPr>
        <p:spPr>
          <a:xfrm>
            <a:off x="121600" y="832875"/>
            <a:ext cx="11787600" cy="5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7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Le local d’études est situé à la bibliothèque et est </a:t>
            </a:r>
            <a:endParaRPr sz="2800">
              <a:solidFill>
                <a:schemeClr val="lt1"/>
              </a:solidFill>
            </a:endParaRPr>
          </a:p>
          <a:p>
            <a:pPr indent="0" lvl="0" marL="857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sous la supervision d’un adulte en tout temps. </a:t>
            </a:r>
            <a:endParaRPr sz="2800">
              <a:solidFill>
                <a:schemeClr val="lt1"/>
              </a:solidFill>
            </a:endParaRPr>
          </a:p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L’élève y fait son travail scolaire.</a:t>
            </a:r>
            <a:endParaRPr sz="2800">
              <a:solidFill>
                <a:schemeClr val="lt1"/>
              </a:solidFill>
            </a:endParaRPr>
          </a:p>
          <a:p>
            <a:pPr indent="0" lvl="0" marL="857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</a:rPr>
              <a:t>Les élèves y sont référés</a:t>
            </a:r>
            <a:r>
              <a:rPr lang="en-US" sz="2800">
                <a:solidFill>
                  <a:schemeClr val="lt1"/>
                </a:solidFill>
              </a:rPr>
              <a:t> :</a:t>
            </a:r>
            <a:endParaRPr sz="18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Pour une reprise d’examen ; </a:t>
            </a:r>
            <a:endParaRPr sz="27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Lorsque l’élève ne peut pratiquer sa discipline ou éduc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(blessure avec billet médical et entente avec la discipline/école) ;</a:t>
            </a:r>
            <a:endParaRPr sz="27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Avant ou après une récupération flottante.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b="1" lang="en-US" sz="2800">
                <a:solidFill>
                  <a:schemeClr val="lt1"/>
                </a:solidFill>
              </a:rPr>
              <a:t>L’élève doit être présent pour toute la durée de la demi-journée</a:t>
            </a:r>
            <a:r>
              <a:rPr lang="en-US" sz="2800">
                <a:solidFill>
                  <a:schemeClr val="lt1"/>
                </a:solidFill>
              </a:rPr>
              <a:t>.</a:t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b="1" lang="en-US" sz="2800">
                <a:solidFill>
                  <a:schemeClr val="lt1"/>
                </a:solidFill>
              </a:rPr>
              <a:t>Seul départ autorisé</a:t>
            </a:r>
            <a:r>
              <a:rPr lang="en-US" sz="2800">
                <a:solidFill>
                  <a:schemeClr val="lt1"/>
                </a:solidFill>
              </a:rPr>
              <a:t> : </a:t>
            </a:r>
            <a:r>
              <a:rPr lang="en-US" sz="2700">
                <a:solidFill>
                  <a:schemeClr val="lt1"/>
                </a:solidFill>
              </a:rPr>
              <a:t>Le parent doit se présenter au secrétariat des PALS pour venir chercher l’élève.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368" name="Google Shape;368;g2fb3c4f1ed6_0_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8550" y="44344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fb3c4f1ed6_0_640"/>
          <p:cNvSpPr/>
          <p:nvPr/>
        </p:nvSpPr>
        <p:spPr>
          <a:xfrm>
            <a:off x="8357925" y="-120325"/>
            <a:ext cx="4099712" cy="2306589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g2fb3c4f1ed6_0_6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3775" y="264325"/>
            <a:ext cx="2915525" cy="1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b3c4f1ed6_0_711"/>
          <p:cNvSpPr txBox="1"/>
          <p:nvPr/>
        </p:nvSpPr>
        <p:spPr>
          <a:xfrm>
            <a:off x="280725" y="162125"/>
            <a:ext cx="7379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lang="en-US" sz="3800">
                <a:solidFill>
                  <a:schemeClr val="lt1"/>
                </a:solidFill>
              </a:rPr>
              <a:t>Soutien académique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fb3c4f1ed6_0_711"/>
          <p:cNvSpPr txBox="1"/>
          <p:nvPr/>
        </p:nvSpPr>
        <p:spPr>
          <a:xfrm>
            <a:off x="121600" y="1378075"/>
            <a:ext cx="2492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Récupérations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377" name="Google Shape;377;g2fb3c4f1ed6_0_7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3025" y="60423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fb3c4f1ed6_0_711"/>
          <p:cNvSpPr/>
          <p:nvPr/>
        </p:nvSpPr>
        <p:spPr>
          <a:xfrm>
            <a:off x="7893813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g2fb3c4f1ed6_0_7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2fb3c4f1ed6_0_711"/>
          <p:cNvSpPr txBox="1"/>
          <p:nvPr/>
        </p:nvSpPr>
        <p:spPr>
          <a:xfrm>
            <a:off x="6425850" y="1331875"/>
            <a:ext cx="2492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Sur le web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81" name="Google Shape;381;g2fb3c4f1ed6_0_711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27037" l="0" r="0" t="27042"/>
          <a:stretch/>
        </p:blipFill>
        <p:spPr>
          <a:xfrm>
            <a:off x="121600" y="2427825"/>
            <a:ext cx="5391600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2fb3c4f1ed6_0_711"/>
          <p:cNvSpPr txBox="1"/>
          <p:nvPr/>
        </p:nvSpPr>
        <p:spPr>
          <a:xfrm rot="-1209865">
            <a:off x="691684" y="3431794"/>
            <a:ext cx="4803095" cy="17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2"/>
                </a:solidFill>
              </a:rPr>
              <a:t>2024-2025 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2"/>
                </a:solidFill>
              </a:rPr>
              <a:t>À VENIR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descr="upload.wikimedia.org/wikipedia/commons/thumb/2/..." id="383" name="Google Shape;383;g2fb3c4f1ed6_0_7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6225" y="2574925"/>
            <a:ext cx="1839912" cy="158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fb3c4f1ed6_0_7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18575" y="2540000"/>
            <a:ext cx="1681163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fb3c4f1ed6_0_7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26225" y="4313238"/>
            <a:ext cx="40195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fb3c4f1ed6_0_7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49225" y="5891225"/>
            <a:ext cx="3973526" cy="100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fb3c4f1ed6_0_7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26225" y="5803594"/>
            <a:ext cx="4019550" cy="101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b3c4f1ed6_0_338"/>
          <p:cNvSpPr txBox="1"/>
          <p:nvPr/>
        </p:nvSpPr>
        <p:spPr>
          <a:xfrm>
            <a:off x="470650" y="1934050"/>
            <a:ext cx="95811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Jérôme Croteau</a:t>
            </a: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, directeur 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Karine Morin, directrice adjointe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Jacinthe Vaillant, aide à la direction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 Mélanie Cayouette, coordonnatrice des disciplines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Gaëlle Daniel, secrétaire 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Andrée-Anne Gourde, secrétaire aux admissions</a:t>
            </a:r>
            <a:endParaRPr sz="3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09" name="Google Shape;209;g2fb3c4f1ed6_0_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fb3c4f1ed6_0_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fb3c4f1ed6_0_33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fb3c4f1ed6_0_33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L’administration des PALS</a:t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fb3c4f1ed6_0_338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fb3c4f1ed6_0_338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fb3c4f1ed6_0_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da5f2da94_0_78"/>
          <p:cNvSpPr txBox="1"/>
          <p:nvPr/>
        </p:nvSpPr>
        <p:spPr>
          <a:xfrm>
            <a:off x="263325" y="0"/>
            <a:ext cx="7566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lang="en-US" sz="3600">
                <a:solidFill>
                  <a:schemeClr val="lt1"/>
                </a:solidFill>
              </a:rPr>
              <a:t>Critères de réadmission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fda5f2da94_0_78"/>
          <p:cNvSpPr txBox="1"/>
          <p:nvPr/>
        </p:nvSpPr>
        <p:spPr>
          <a:xfrm>
            <a:off x="121600" y="591000"/>
            <a:ext cx="11643900" cy="59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Pour être réadmis, l'élève doit avoir rempli et remis à l'école son 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formulaire d'admission et d'inscription de l’année suivante en février ; 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Pour être réadmis dans une </a:t>
            </a:r>
            <a:r>
              <a:rPr b="1" lang="en-US" sz="2000">
                <a:solidFill>
                  <a:schemeClr val="lt1"/>
                </a:solidFill>
              </a:rPr>
              <a:t>concentration</a:t>
            </a:r>
            <a:r>
              <a:rPr lang="en-US" sz="2000">
                <a:solidFill>
                  <a:schemeClr val="lt1"/>
                </a:solidFill>
              </a:rPr>
              <a:t> sportive, artistique ou linguistique, l’élève doit être en réussite dans toutes ses matières et présenter une moyenne générale minimale de 70 % ;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Pour être réadmis dans un </a:t>
            </a:r>
            <a:r>
              <a:rPr b="1" lang="en-US" sz="2000">
                <a:solidFill>
                  <a:schemeClr val="lt1"/>
                </a:solidFill>
              </a:rPr>
              <a:t>programme sport-études</a:t>
            </a:r>
            <a:r>
              <a:rPr lang="en-US" sz="2000">
                <a:solidFill>
                  <a:schemeClr val="lt1"/>
                </a:solidFill>
              </a:rPr>
              <a:t>, l’élève doit être en réussite dans toutes ses matières 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En cas d’échec(s) en juin, l’élève aura droit </a:t>
            </a:r>
            <a:r>
              <a:rPr lang="en-US" sz="2000" u="sng">
                <a:solidFill>
                  <a:schemeClr val="lt1"/>
                </a:solidFill>
              </a:rPr>
              <a:t>à un seul cours d’été</a:t>
            </a:r>
            <a:r>
              <a:rPr lang="en-US" sz="2000">
                <a:solidFill>
                  <a:schemeClr val="lt1"/>
                </a:solidFill>
              </a:rPr>
              <a:t> qu’il devra réussir. Dans le cas où il serait en échec dans plus d’une matière, l’école mettra fin au contrat de service aux PALS et l’élève sera référé à son école de quartier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lt1"/>
                </a:solidFill>
              </a:rPr>
              <a:t>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Advenant un échec dans le volet enrichi (soit anglais, math ou sciences), l’élève devra réussir le niveau régulier associé 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L'école se réserve le droit de ne pas réadmettre un élève qui ne respecte pas son contrat d’engagement aux PALS 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L'élève est accepté dans l'une ou l'autre des disciplines des PALS, selon leurs critères spécifiques de sélection ;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Les frais exigés par l'école et la discipline ont tous été acquittés dans l'année.</a:t>
            </a:r>
            <a:endParaRPr sz="31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394" name="Google Shape;394;g2fda5f2da94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7075" y="6074822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fda5f2da94_0_78"/>
          <p:cNvSpPr/>
          <p:nvPr/>
        </p:nvSpPr>
        <p:spPr>
          <a:xfrm>
            <a:off x="8562752" y="-328429"/>
            <a:ext cx="3629254" cy="1665520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2fda5f2da94_0_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4750" y="0"/>
            <a:ext cx="2230650" cy="92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fb3c4f1ed6_0_701"/>
          <p:cNvSpPr txBox="1"/>
          <p:nvPr/>
        </p:nvSpPr>
        <p:spPr>
          <a:xfrm>
            <a:off x="522250" y="633963"/>
            <a:ext cx="7265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lang="en-US" sz="3600">
                <a:solidFill>
                  <a:schemeClr val="lt1"/>
                </a:solidFill>
              </a:rPr>
              <a:t>SITES WEB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fb3c4f1ed6_0_701"/>
          <p:cNvSpPr txBox="1"/>
          <p:nvPr/>
        </p:nvSpPr>
        <p:spPr>
          <a:xfrm>
            <a:off x="202650" y="2163875"/>
            <a:ext cx="5451600" cy="4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8142" lvl="0" marL="457200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513"/>
              <a:buChar char="•"/>
            </a:pPr>
            <a:r>
              <a:rPr lang="en-US" sz="2640">
                <a:solidFill>
                  <a:srgbClr val="FF99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lang="en-US" sz="2640">
                <a:solidFill>
                  <a:srgbClr val="FF9900"/>
                </a:solidFill>
              </a:rPr>
              <a:t>cssdn.gouv.qc.ca/pointe-levy/programmes-et-profils/programmes-arts-langues-sports-pals</a:t>
            </a:r>
            <a:endParaRPr sz="2640">
              <a:solidFill>
                <a:srgbClr val="FF9900"/>
              </a:solidFill>
            </a:endParaRPr>
          </a:p>
          <a:p>
            <a:pPr indent="-388142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Char char="•"/>
            </a:pPr>
            <a:r>
              <a:rPr lang="en-US" sz="2640">
                <a:solidFill>
                  <a:schemeClr val="lt1"/>
                </a:solidFill>
              </a:rPr>
              <a:t>Brochure d’informations par discipline</a:t>
            </a:r>
            <a:endParaRPr sz="1790">
              <a:solidFill>
                <a:schemeClr val="lt1"/>
              </a:solidFill>
            </a:endParaRPr>
          </a:p>
          <a:p>
            <a:pPr indent="-388142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Char char="•"/>
            </a:pPr>
            <a:r>
              <a:rPr lang="en-US" sz="2640">
                <a:solidFill>
                  <a:schemeClr val="lt1"/>
                </a:solidFill>
              </a:rPr>
              <a:t>Coordonnées des responsables de discipline</a:t>
            </a:r>
            <a:endParaRPr sz="1790">
              <a:solidFill>
                <a:schemeClr val="lt1"/>
              </a:solidFill>
            </a:endParaRPr>
          </a:p>
          <a:p>
            <a:pPr indent="-388142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Char char="•"/>
            </a:pPr>
            <a:r>
              <a:rPr lang="en-US" sz="2640">
                <a:solidFill>
                  <a:schemeClr val="lt1"/>
                </a:solidFill>
              </a:rPr>
              <a:t>Frais chargés aux parents</a:t>
            </a:r>
            <a:endParaRPr sz="2640">
              <a:solidFill>
                <a:schemeClr val="lt1"/>
              </a:solidFill>
            </a:endParaRPr>
          </a:p>
          <a:p>
            <a:pPr indent="-39624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40"/>
              <a:buChar char="•"/>
            </a:pPr>
            <a:r>
              <a:rPr lang="en-US" sz="2640">
                <a:solidFill>
                  <a:schemeClr val="lt1"/>
                </a:solidFill>
              </a:rPr>
              <a:t>Etc.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403" name="Google Shape;403;g2fb3c4f1ed6_0_7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0600" y="61535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2fb3c4f1ed6_0_701"/>
          <p:cNvSpPr/>
          <p:nvPr/>
        </p:nvSpPr>
        <p:spPr>
          <a:xfrm>
            <a:off x="7787938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g2fb3c4f1ed6_0_7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fb3c4f1ed6_0_701"/>
          <p:cNvSpPr txBox="1"/>
          <p:nvPr/>
        </p:nvSpPr>
        <p:spPr>
          <a:xfrm>
            <a:off x="6485100" y="2163875"/>
            <a:ext cx="47835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50"/>
              <a:buChar char="•"/>
            </a:pPr>
            <a:r>
              <a:rPr lang="en-US" sz="2600">
                <a:solidFill>
                  <a:schemeClr val="accent4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lang="en-US" sz="2600">
                <a:solidFill>
                  <a:schemeClr val="accent4"/>
                </a:solidFill>
              </a:rPr>
              <a:t>cssdn.gouv.qc.ca/</a:t>
            </a:r>
            <a:endParaRPr sz="2600">
              <a:solidFill>
                <a:schemeClr val="accent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4"/>
                </a:solidFill>
              </a:rPr>
              <a:t>pointe-levy</a:t>
            </a:r>
            <a:endParaRPr sz="2600">
              <a:solidFill>
                <a:schemeClr val="accent4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  <a:p>
            <a:pPr indent="-3968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50"/>
              <a:buChar char="•"/>
            </a:pPr>
            <a:r>
              <a:rPr lang="en-US" sz="2800">
                <a:solidFill>
                  <a:schemeClr val="lt1"/>
                </a:solidFill>
              </a:rPr>
              <a:t>informations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  Info parents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  Sessions d’examens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  Rencontres de parents</a:t>
            </a:r>
            <a:endParaRPr sz="28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  Etc.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fb3c4f1ed6_0_631"/>
          <p:cNvSpPr txBox="1"/>
          <p:nvPr/>
        </p:nvSpPr>
        <p:spPr>
          <a:xfrm>
            <a:off x="1331800" y="140377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fb3c4f1ed6_0_631"/>
          <p:cNvSpPr txBox="1"/>
          <p:nvPr/>
        </p:nvSpPr>
        <p:spPr>
          <a:xfrm>
            <a:off x="445850" y="1403675"/>
            <a:ext cx="93225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68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rgbClr val="FF0000"/>
                </a:solidFill>
              </a:rPr>
              <a:t>Pour joindre le secrétariat des PALS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pointe-levy.pals@cssdn.gouv.qc.ca</a:t>
            </a:r>
            <a:endParaRPr sz="2100">
              <a:solidFill>
                <a:schemeClr val="lt1"/>
              </a:solidFill>
            </a:endParaRPr>
          </a:p>
          <a:p>
            <a:pPr indent="0" lvl="0" marL="609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ou</a:t>
            </a:r>
            <a:endParaRPr sz="2100">
              <a:solidFill>
                <a:schemeClr val="lt1"/>
              </a:solidFill>
            </a:endParaRPr>
          </a:p>
          <a:p>
            <a:pPr indent="0" lvl="0" marL="609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 418-838-8402 poste 21413 (secrétariat des PALS)</a:t>
            </a:r>
            <a:endParaRPr sz="2900">
              <a:solidFill>
                <a:schemeClr val="lt1"/>
              </a:solidFill>
            </a:endParaRPr>
          </a:p>
          <a:p>
            <a:pPr indent="0" lvl="0" marL="609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609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0000"/>
                </a:solidFill>
              </a:rPr>
              <a:t>Absence à l’école</a:t>
            </a:r>
            <a:endParaRPr sz="2900">
              <a:solidFill>
                <a:srgbClr val="FF0000"/>
              </a:solidFill>
            </a:endParaRPr>
          </a:p>
          <a:p>
            <a:pPr indent="0" lvl="0" marL="3968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plevy.palsabsences@cssdn.gouv.qc.ca</a:t>
            </a:r>
            <a:endParaRPr sz="2900">
              <a:solidFill>
                <a:schemeClr val="lt1"/>
              </a:solidFill>
            </a:endParaRPr>
          </a:p>
          <a:p>
            <a:pPr indent="0" lvl="0" marL="39687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ou</a:t>
            </a:r>
            <a:endParaRPr sz="2900">
              <a:solidFill>
                <a:schemeClr val="lt1"/>
              </a:solidFill>
            </a:endParaRPr>
          </a:p>
          <a:p>
            <a:pPr indent="0" lvl="0" marL="3968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chemeClr val="lt1"/>
                </a:solidFill>
              </a:rPr>
              <a:t>Mozaïk</a:t>
            </a:r>
            <a:endParaRPr sz="2900">
              <a:solidFill>
                <a:schemeClr val="lt1"/>
              </a:solidFill>
            </a:endParaRPr>
          </a:p>
          <a:p>
            <a:pPr indent="0" lvl="0" marL="3968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chemeClr val="lt1"/>
                </a:solidFill>
              </a:rPr>
              <a:t>ou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chemeClr val="lt1"/>
                </a:solidFill>
              </a:rPr>
              <a:t>418-838-8402 poste 21492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413" name="Google Shape;413;g2fb3c4f1ed6_0_6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fb3c4f1ed6_0_631"/>
          <p:cNvSpPr/>
          <p:nvPr/>
        </p:nvSpPr>
        <p:spPr>
          <a:xfrm>
            <a:off x="799218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g2fb3c4f1ed6_0_6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416" name="Google Shape;416;g2fb3c4f1ed6_0_6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04625" y="342260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fb3c4f1ed6_0_2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2fb3c4f1ed6_0_218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fb3c4f1ed6_0_218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2fb3c4f1ed6_0_218"/>
          <p:cNvSpPr txBox="1"/>
          <p:nvPr/>
        </p:nvSpPr>
        <p:spPr>
          <a:xfrm>
            <a:off x="406250" y="329825"/>
            <a:ext cx="5953800" cy="53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Merci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aux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PALS !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g2fb3c4f1ed6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581" y="4373999"/>
            <a:ext cx="5702113" cy="2366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lipart&#10;&#10;Description générée automatiquement" id="426" name="Google Shape;426;g2fb3c4f1ed6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0175" y="758325"/>
            <a:ext cx="3693525" cy="11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fb3c4f1ed6_0_218"/>
          <p:cNvSpPr txBox="1"/>
          <p:nvPr/>
        </p:nvSpPr>
        <p:spPr>
          <a:xfrm>
            <a:off x="8463700" y="1374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2fb3c4f1ed6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4313" y="2017244"/>
            <a:ext cx="2680525" cy="25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fb3c4f1ed6_0_665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</a:t>
            </a:r>
            <a:r>
              <a:rPr b="1" lang="en-US" sz="5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5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 sec</a:t>
            </a:r>
            <a:endParaRPr b="1" i="0" sz="53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fb3c4f1ed6_0_665"/>
          <p:cNvSpPr txBox="1"/>
          <p:nvPr/>
        </p:nvSpPr>
        <p:spPr>
          <a:xfrm>
            <a:off x="956500" y="1360950"/>
            <a:ext cx="10561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Rosalie Giguère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Josiane Plante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Cynthia Pépin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24 : Kyle Hawkins</a:t>
            </a: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5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Marie-Christine Morneau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6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Mélanie Gosselin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7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Patrick Levasseur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8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Hubert Ouellet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435" name="Google Shape;435;g2fb3c4f1ed6_0_6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7963" y="5978500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fb3c4f1ed6_0_665"/>
          <p:cNvSpPr/>
          <p:nvPr/>
        </p:nvSpPr>
        <p:spPr>
          <a:xfrm>
            <a:off x="7962900" y="0"/>
            <a:ext cx="4054907" cy="1923205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g2fb3c4f1ed6_0_6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fb3c4f1ed6_0_649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</a:t>
            </a:r>
            <a:r>
              <a:rPr b="1" lang="en-US" sz="5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US" sz="5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 sec</a:t>
            </a:r>
            <a:endParaRPr b="1" i="0" sz="53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2fb3c4f1ed6_0_649"/>
          <p:cNvSpPr txBox="1"/>
          <p:nvPr/>
        </p:nvSpPr>
        <p:spPr>
          <a:xfrm>
            <a:off x="956500" y="1360950"/>
            <a:ext cx="10561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Olivier Montminy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Rosalie Carrier-Delisle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Annie Vézina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5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Karen Lavoie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6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Christian Gobeil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7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Marie-France Dorval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8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Lucie Morasse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39 : Marie-Josée Blanchet</a:t>
            </a: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444" name="Google Shape;444;g2fb3c4f1ed6_0_6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363" y="5998575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2fb3c4f1ed6_0_649"/>
          <p:cNvSpPr/>
          <p:nvPr/>
        </p:nvSpPr>
        <p:spPr>
          <a:xfrm>
            <a:off x="7962900" y="0"/>
            <a:ext cx="4054907" cy="1923205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g2fb3c4f1ed6_0_6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7ea0023c44_0_23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</a:t>
            </a:r>
            <a:r>
              <a:rPr b="1" lang="en-US" sz="5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4e sec</a:t>
            </a:r>
            <a:endParaRPr b="1" i="0" sz="53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7ea0023c44_0_23"/>
          <p:cNvSpPr txBox="1"/>
          <p:nvPr/>
        </p:nvSpPr>
        <p:spPr>
          <a:xfrm>
            <a:off x="956500" y="1360950"/>
            <a:ext cx="105618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40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Jérôme Têtu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Alexe Baillargeon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42 : Nancy Bourdages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43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Guy Lapointe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44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Mélanie L’Hérault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45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Marie-Ève Guilmette-Blais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46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Annie-Pier Guay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47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Hélène Dessureault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48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Jimmy Grenier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453" name="Google Shape;453;g27ea0023c44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363" y="6070950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27ea0023c44_0_23"/>
          <p:cNvSpPr/>
          <p:nvPr/>
        </p:nvSpPr>
        <p:spPr>
          <a:xfrm>
            <a:off x="7962900" y="0"/>
            <a:ext cx="4054907" cy="1923205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5" name="Google Shape;455;g27ea0023c44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b3c4f1ed6_0_587"/>
          <p:cNvSpPr txBox="1"/>
          <p:nvPr/>
        </p:nvSpPr>
        <p:spPr>
          <a:xfrm>
            <a:off x="470650" y="1934050"/>
            <a:ext cx="117213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Sophie Breton, psychoéducatrice</a:t>
            </a:r>
            <a:endParaRPr sz="3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Isabelle Côté, conseillère d’orientation(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isabelle.cote@cssdn.gouv.qc.ca</a:t>
            </a:r>
            <a:r>
              <a:rPr lang="en-U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Monika Leclerc, orthopédagogue (rôle conseil pour 3e, 4e et 5e secondaire)</a:t>
            </a:r>
            <a:endParaRPr sz="3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Caroline Tremblay, éducatrice spécialisée</a:t>
            </a:r>
            <a:endParaRPr sz="3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Justine Lévesque-Nadeau, éducatrice spécialisée</a:t>
            </a:r>
            <a:endParaRPr sz="3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21" name="Google Shape;221;g2fb3c4f1ed6_0_5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fb3c4f1ed6_0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fb3c4f1ed6_0_587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fb3c4f1ed6_0_587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</a:t>
            </a:r>
            <a:endParaRPr sz="2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fb3c4f1ed6_0_587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fb3c4f1ed6_0_587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fb3c4f1ed6_0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b3c4f1ed6_0_598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M. Jérôme Dumont, responsable des sports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Lise Bergeron, technicienne en loisirs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Sylvie Pruneau, ADPEC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Stéphanie Bernier, ADPEC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Karine Petit et Valérie L’Italien, infirmières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Nadine Beaulieu et M. Alain Côté, surveillants d’élèves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Josy Vallerand-Mercier, surveillante d’élèves (local d’études)</a:t>
            </a:r>
            <a:endParaRPr sz="3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33" name="Google Shape;233;g2fb3c4f1ed6_0_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fb3c4f1ed6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fb3c4f1ed6_0_59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fb3c4f1ed6_0_59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 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(suite)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fb3c4f1ed6_0_598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fb3c4f1ed6_0_598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2fb3c4f1ed6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b3c4f1ed6_0_609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lang="en-US" sz="4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Agents de sécurité</a:t>
            </a:r>
            <a:endParaRPr>
              <a:solidFill>
                <a:srgbClr val="0B5394"/>
              </a:solidFill>
            </a:endParaRPr>
          </a:p>
          <a:p>
            <a:pPr indent="-285750" lvl="0" marL="285750" rtl="0" algn="l">
              <a:spcBef>
                <a:spcPts val="120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lang="en-US" sz="4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Policier-école</a:t>
            </a:r>
            <a:endParaRPr sz="3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45" name="Google Shape;245;g2fb3c4f1ed6_0_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fb3c4f1ed6_0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fb3c4f1ed6_0_609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fb3c4f1ed6_0_609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AUTRES SERVICES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fb3c4f1ed6_0_609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fb3c4f1ed6_0_609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2fb3c4f1ed6_0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b3c4f1ed6_0_279"/>
          <p:cNvSpPr txBox="1"/>
          <p:nvPr/>
        </p:nvSpPr>
        <p:spPr>
          <a:xfrm>
            <a:off x="109000" y="0"/>
            <a:ext cx="1032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Nos trois valeurs</a:t>
            </a:r>
            <a:endParaRPr b="0" i="0" sz="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fb3c4f1ed6_0_279"/>
          <p:cNvSpPr txBox="1"/>
          <p:nvPr/>
        </p:nvSpPr>
        <p:spPr>
          <a:xfrm>
            <a:off x="1711825" y="2759675"/>
            <a:ext cx="7587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Persévérance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Engagement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fb3c4f1ed6_0_279"/>
          <p:cNvSpPr/>
          <p:nvPr/>
        </p:nvSpPr>
        <p:spPr>
          <a:xfrm>
            <a:off x="9862601" y="0"/>
            <a:ext cx="2329891" cy="1106157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2fb3c4f1ed6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7838" y="74175"/>
            <a:ext cx="1719424" cy="7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fb3c4f1ed6_0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975" y="1106147"/>
            <a:ext cx="9791549" cy="559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b3c4f1ed6_0_673"/>
          <p:cNvSpPr txBox="1"/>
          <p:nvPr/>
        </p:nvSpPr>
        <p:spPr>
          <a:xfrm>
            <a:off x="101325" y="466350"/>
            <a:ext cx="71040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68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lang="en-US" sz="3300" u="sng">
                <a:solidFill>
                  <a:schemeClr val="lt1"/>
                </a:solidFill>
              </a:rPr>
              <a:t>PARTICULARITÉS DE L’HORAIRE</a:t>
            </a:r>
            <a:r>
              <a:rPr b="1" lang="en-US" sz="3200" u="sng">
                <a:solidFill>
                  <a:schemeClr val="lt1"/>
                </a:solidFill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266" name="Google Shape;266;g2fb3c4f1ed6_0_6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775" y="60924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fb3c4f1ed6_0_673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2fb3c4f1ed6_0_6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fb3c4f1ed6_0_673"/>
          <p:cNvSpPr txBox="1"/>
          <p:nvPr>
            <p:ph idx="4294967295" type="body"/>
          </p:nvPr>
        </p:nvSpPr>
        <p:spPr>
          <a:xfrm>
            <a:off x="948451" y="1184725"/>
            <a:ext cx="3145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Horaire régulier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70" name="Google Shape;270;g2fb3c4f1ed6_0_673"/>
          <p:cNvSpPr txBox="1"/>
          <p:nvPr/>
        </p:nvSpPr>
        <p:spPr>
          <a:xfrm>
            <a:off x="5310300" y="1463725"/>
            <a:ext cx="3000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</a:rPr>
              <a:t>Horaire inversé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71" name="Google Shape;271;g2fb3c4f1ed6_0_673"/>
          <p:cNvSpPr txBox="1"/>
          <p:nvPr/>
        </p:nvSpPr>
        <p:spPr>
          <a:xfrm>
            <a:off x="948450" y="2443800"/>
            <a:ext cx="3566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3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50"/>
              <a:buChar char="•"/>
            </a:pPr>
            <a:r>
              <a:rPr lang="en-US" sz="2600">
                <a:solidFill>
                  <a:schemeClr val="lt1"/>
                </a:solidFill>
              </a:rPr>
              <a:t>Dîner (et récup.) : 11h55 à 12h25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72" name="Google Shape;272;g2fb3c4f1ed6_0_673"/>
          <p:cNvSpPr txBox="1"/>
          <p:nvPr/>
        </p:nvSpPr>
        <p:spPr>
          <a:xfrm>
            <a:off x="5310300" y="2456300"/>
            <a:ext cx="396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3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50"/>
              <a:buChar char="•"/>
            </a:pPr>
            <a:r>
              <a:rPr lang="en-US" sz="2600">
                <a:solidFill>
                  <a:schemeClr val="lt1"/>
                </a:solidFill>
              </a:rPr>
              <a:t>Dîner (et récup.) : 11h30 à 12h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73" name="Google Shape;273;g2fb3c4f1ed6_0_673"/>
          <p:cNvSpPr txBox="1"/>
          <p:nvPr/>
        </p:nvSpPr>
        <p:spPr>
          <a:xfrm>
            <a:off x="948450" y="3529275"/>
            <a:ext cx="10295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</a:rPr>
              <a:t>	</a:t>
            </a:r>
            <a:r>
              <a:rPr b="1" lang="en-US" sz="3000" u="sng">
                <a:solidFill>
                  <a:schemeClr val="lt1"/>
                </a:solidFill>
              </a:rPr>
              <a:t>Dates importantes 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-374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</a:rPr>
              <a:t>Fin de l’étape 1 : 7 novembre 2024. Rencontre de parents 14 </a:t>
            </a:r>
            <a:endParaRPr sz="2700">
              <a:solidFill>
                <a:schemeClr val="lt1"/>
              </a:solidFill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   nov. en soirée </a:t>
            </a:r>
            <a:endParaRPr sz="1900">
              <a:solidFill>
                <a:schemeClr val="lt1"/>
              </a:solidFill>
            </a:endParaRPr>
          </a:p>
          <a:p>
            <a:pPr indent="-374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</a:rPr>
              <a:t>Fin de l’étape 2 : 7 février 2025. Rencontre de parents 20 février </a:t>
            </a:r>
            <a:endParaRPr sz="2700">
              <a:solidFill>
                <a:schemeClr val="lt1"/>
              </a:solidFill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   en soirée.</a:t>
            </a:r>
            <a:endParaRPr sz="2700">
              <a:solidFill>
                <a:schemeClr val="lt1"/>
              </a:solidFill>
            </a:endParaRPr>
          </a:p>
          <a:p>
            <a:pPr indent="-374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700">
                <a:solidFill>
                  <a:schemeClr val="lt1"/>
                </a:solidFill>
              </a:rPr>
              <a:t>Périodes sans discipline : 2 au 21 juin 2025.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"/>
          <p:cNvSpPr txBox="1"/>
          <p:nvPr>
            <p:ph idx="1" type="body"/>
          </p:nvPr>
        </p:nvSpPr>
        <p:spPr>
          <a:xfrm>
            <a:off x="609600" y="1600200"/>
            <a:ext cx="5124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D’ENGAGEMENT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PALS</a:t>
            </a:r>
            <a:endParaRPr/>
          </a:p>
        </p:txBody>
      </p:sp>
      <p:pic>
        <p:nvPicPr>
          <p:cNvPr id="279" name="Google Shape;27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375" y="0"/>
            <a:ext cx="4458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"/>
          <p:cNvSpPr txBox="1"/>
          <p:nvPr>
            <p:ph type="title"/>
          </p:nvPr>
        </p:nvSpPr>
        <p:spPr>
          <a:xfrm>
            <a:off x="1141425" y="121600"/>
            <a:ext cx="99060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6153"/>
              <a:buFont typeface="Calibri"/>
              <a:buNone/>
            </a:pPr>
            <a:r>
              <a:rPr lang="en-US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RÈGLES DE </a:t>
            </a:r>
            <a:r>
              <a:rPr lang="en-US" sz="3900">
                <a:solidFill>
                  <a:schemeClr val="lt1"/>
                </a:solidFill>
              </a:rPr>
              <a:t>L’ÉCOLE</a:t>
            </a: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(agenda p. </a:t>
            </a:r>
            <a:r>
              <a:rPr lang="en-US" sz="2800">
                <a:solidFill>
                  <a:schemeClr val="lt1"/>
                </a:solidFill>
              </a:rPr>
              <a:t>2 et suivantes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SVP en prendre connaissance</a:t>
            </a:r>
            <a:endParaRPr sz="100"/>
          </a:p>
        </p:txBody>
      </p:sp>
      <p:pic>
        <p:nvPicPr>
          <p:cNvPr id="285" name="Google Shape;28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388" y="1357825"/>
            <a:ext cx="8306075" cy="55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2017-09-10T13:05:51Z</dcterms:created>
  <dc:creator>Roy Marie-Josée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0x010100C7A343758CD71646AE7DCD661CE21C8E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