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7" roundtripDataSignature="AMtx7mg74u/AumKoh0/vs0qmpjFjrPMh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7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fb3c4f1ed6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2fb3c4f1ed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896ce6748d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0" name="Google Shape;230;g2896ce6748d_0_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896ce6748d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9" name="Google Shape;239;g2896ce6748d_0_1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fb3c4f1ed6_0_6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8" name="Google Shape;248;g2fb3c4f1ed6_0_6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fb3c4f1ed6_0_6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8" name="Google Shape;258;g2fb3c4f1ed6_0_6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fb3c4f1ed6_0_7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7" name="Google Shape;267;g2fb3c4f1ed6_0_7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fda01547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3" name="Google Shape;283;g2fda015479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fb3c4f1ed6_0_7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2" name="Google Shape;292;g2fb3c4f1ed6_0_7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fb3c4f1ed6_0_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2" name="Google Shape;302;g2fb3c4f1ed6_0_6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fb3c4f1ed6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2" name="Google Shape;312;g2fb3c4f1ed6_0_2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fb3c4f1ed6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g2fb3c4f1ed6_0_3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fb3c4f1ed6_0_6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4" name="Google Shape;324;g2fb3c4f1ed6_0_6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fb3c4f1ed6_0_5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g2fb3c4f1ed6_0_5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fb3c4f1ed6_0_5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g2fb3c4f1ed6_0_5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fb3c4f1ed6_0_6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5" name="Google Shape;175;g2fb3c4f1ed6_0_6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fb3c4f1ed6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g2fb3c4f1ed6_0_2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fb3c4f1ed6_0_6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6" name="Google Shape;196;g2fb3c4f1ed6_0_6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fb3c4f1ed6_0_6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9" name="Google Shape;209;g2fb3c4f1ed6_0_6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fb3c4f1ed6_0_94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g2fb3c4f1ed6_0_94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g2fb3c4f1ed6_0_9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fb3c4f1ed6_0_12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g2fb3c4f1ed6_0_120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6" name="Google Shape;46;g2fb3c4f1ed6_0_120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7" name="Google Shape;47;g2fb3c4f1ed6_0_120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8" name="Google Shape;48;g2fb3c4f1ed6_0_1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fb3c4f1ed6_0_126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51" name="Google Shape;51;g2fb3c4f1ed6_0_12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fb3c4f1ed6_0_129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4" name="Google Shape;54;g2fb3c4f1ed6_0_129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5" name="Google Shape;55;g2fb3c4f1ed6_0_12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fb3c4f1ed6_0_135"/>
          <p:cNvSpPr txBox="1"/>
          <p:nvPr>
            <p:ph type="title"/>
          </p:nvPr>
        </p:nvSpPr>
        <p:spPr>
          <a:xfrm>
            <a:off x="1141411" y="619126"/>
            <a:ext cx="9906000" cy="14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g2fb3c4f1ed6_0_135"/>
          <p:cNvSpPr txBox="1"/>
          <p:nvPr>
            <p:ph idx="1" type="body"/>
          </p:nvPr>
        </p:nvSpPr>
        <p:spPr>
          <a:xfrm>
            <a:off x="1370019" y="2249486"/>
            <a:ext cx="46497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59" name="Google Shape;59;g2fb3c4f1ed6_0_135"/>
          <p:cNvSpPr txBox="1"/>
          <p:nvPr>
            <p:ph idx="2" type="body"/>
          </p:nvPr>
        </p:nvSpPr>
        <p:spPr>
          <a:xfrm>
            <a:off x="1141410" y="3073397"/>
            <a:ext cx="4878300" cy="27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60" name="Google Shape;60;g2fb3c4f1ed6_0_135"/>
          <p:cNvSpPr txBox="1"/>
          <p:nvPr>
            <p:ph idx="3" type="body"/>
          </p:nvPr>
        </p:nvSpPr>
        <p:spPr>
          <a:xfrm>
            <a:off x="6400808" y="2249485"/>
            <a:ext cx="46467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61" name="Google Shape;61;g2fb3c4f1ed6_0_135"/>
          <p:cNvSpPr txBox="1"/>
          <p:nvPr>
            <p:ph idx="4" type="body"/>
          </p:nvPr>
        </p:nvSpPr>
        <p:spPr>
          <a:xfrm>
            <a:off x="6172200" y="3073397"/>
            <a:ext cx="4875300" cy="27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62" name="Google Shape;62;g2fb3c4f1ed6_0_135"/>
          <p:cNvSpPr txBox="1"/>
          <p:nvPr>
            <p:ph idx="10" type="dt"/>
          </p:nvPr>
        </p:nvSpPr>
        <p:spPr>
          <a:xfrm>
            <a:off x="7456488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g2fb3c4f1ed6_0_135"/>
          <p:cNvSpPr txBox="1"/>
          <p:nvPr>
            <p:ph idx="11" type="ftr"/>
          </p:nvPr>
        </p:nvSpPr>
        <p:spPr>
          <a:xfrm>
            <a:off x="1141413" y="5883275"/>
            <a:ext cx="623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g2fb3c4f1ed6_0_135"/>
          <p:cNvSpPr txBox="1"/>
          <p:nvPr>
            <p:ph idx="12" type="sldNum"/>
          </p:nvPr>
        </p:nvSpPr>
        <p:spPr>
          <a:xfrm>
            <a:off x="10275888" y="5883275"/>
            <a:ext cx="77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fb3c4f1ed6_0_150"/>
          <p:cNvSpPr txBox="1"/>
          <p:nvPr>
            <p:ph type="title"/>
          </p:nvPr>
        </p:nvSpPr>
        <p:spPr>
          <a:xfrm>
            <a:off x="1141413" y="61851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g2fb3c4f1ed6_0_150"/>
          <p:cNvSpPr txBox="1"/>
          <p:nvPr>
            <p:ph idx="1" type="body"/>
          </p:nvPr>
        </p:nvSpPr>
        <p:spPr>
          <a:xfrm>
            <a:off x="1141410" y="2249486"/>
            <a:ext cx="4878300" cy="3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68" name="Google Shape;68;g2fb3c4f1ed6_0_150"/>
          <p:cNvSpPr txBox="1"/>
          <p:nvPr>
            <p:ph idx="2" type="body"/>
          </p:nvPr>
        </p:nvSpPr>
        <p:spPr>
          <a:xfrm>
            <a:off x="6172200" y="2249486"/>
            <a:ext cx="4875300" cy="3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69" name="Google Shape;69;g2fb3c4f1ed6_0_150"/>
          <p:cNvSpPr txBox="1"/>
          <p:nvPr>
            <p:ph idx="10" type="dt"/>
          </p:nvPr>
        </p:nvSpPr>
        <p:spPr>
          <a:xfrm>
            <a:off x="7456488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g2fb3c4f1ed6_0_150"/>
          <p:cNvSpPr txBox="1"/>
          <p:nvPr>
            <p:ph idx="11" type="ftr"/>
          </p:nvPr>
        </p:nvSpPr>
        <p:spPr>
          <a:xfrm>
            <a:off x="1141413" y="5883275"/>
            <a:ext cx="623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g2fb3c4f1ed6_0_150"/>
          <p:cNvSpPr txBox="1"/>
          <p:nvPr>
            <p:ph idx="12" type="sldNum"/>
          </p:nvPr>
        </p:nvSpPr>
        <p:spPr>
          <a:xfrm>
            <a:off x="10275888" y="5883275"/>
            <a:ext cx="77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fb3c4f1ed6_0_23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fb3c4f1ed6_0_23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g2fb3c4f1ed6_0_23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g2fb3c4f1ed6_0_23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g2fb3c4f1ed6_0_23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g2fb3c4f1ed6_0_23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fb3c4f1ed6_0_240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86" name="Google Shape;86;g2fb3c4f1ed6_0_240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87" name="Google Shape;87;g2fb3c4f1ed6_0_24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b3c4f1ed6_0_244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0" name="Google Shape;90;g2fb3c4f1ed6_0_24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fb3c4f1ed6_0_24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3" name="Google Shape;93;g2fb3c4f1ed6_0_247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94" name="Google Shape;94;g2fb3c4f1ed6_0_24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fb3c4f1ed6_0_144"/>
          <p:cNvSpPr txBox="1"/>
          <p:nvPr>
            <p:ph type="title"/>
          </p:nvPr>
        </p:nvSpPr>
        <p:spPr>
          <a:xfrm>
            <a:off x="1141413" y="61851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g2fb3c4f1ed6_0_144"/>
          <p:cNvSpPr txBox="1"/>
          <p:nvPr>
            <p:ph idx="1" type="body"/>
          </p:nvPr>
        </p:nvSpPr>
        <p:spPr>
          <a:xfrm>
            <a:off x="1141412" y="2249487"/>
            <a:ext cx="9906000" cy="3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6" name="Google Shape;16;g2fb3c4f1ed6_0_144"/>
          <p:cNvSpPr txBox="1"/>
          <p:nvPr>
            <p:ph idx="10" type="dt"/>
          </p:nvPr>
        </p:nvSpPr>
        <p:spPr>
          <a:xfrm>
            <a:off x="7456488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g2fb3c4f1ed6_0_144"/>
          <p:cNvSpPr txBox="1"/>
          <p:nvPr>
            <p:ph idx="11" type="ftr"/>
          </p:nvPr>
        </p:nvSpPr>
        <p:spPr>
          <a:xfrm>
            <a:off x="1141413" y="5883275"/>
            <a:ext cx="623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g2fb3c4f1ed6_0_144"/>
          <p:cNvSpPr txBox="1"/>
          <p:nvPr>
            <p:ph idx="12" type="sldNum"/>
          </p:nvPr>
        </p:nvSpPr>
        <p:spPr>
          <a:xfrm>
            <a:off x="10275888" y="5883275"/>
            <a:ext cx="77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b3c4f1ed6_0_25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7" name="Google Shape;97;g2fb3c4f1ed6_0_251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98" name="Google Shape;98;g2fb3c4f1ed6_0_251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99" name="Google Shape;99;g2fb3c4f1ed6_0_25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fb3c4f1ed6_0_25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02" name="Google Shape;102;g2fb3c4f1ed6_0_25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fb3c4f1ed6_0_259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05" name="Google Shape;105;g2fb3c4f1ed6_0_259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6" name="Google Shape;106;g2fb3c4f1ed6_0_25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fb3c4f1ed6_0_263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09" name="Google Shape;109;g2fb3c4f1ed6_0_26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fb3c4f1ed6_0_26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2fb3c4f1ed6_0_26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13" name="Google Shape;113;g2fb3c4f1ed6_0_266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4" name="Google Shape;114;g2fb3c4f1ed6_0_266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15" name="Google Shape;115;g2fb3c4f1ed6_0_26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fb3c4f1ed6_0_272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118" name="Google Shape;118;g2fb3c4f1ed6_0_27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fb3c4f1ed6_0_275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1" name="Google Shape;121;g2fb3c4f1ed6_0_275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22" name="Google Shape;122;g2fb3c4f1ed6_0_27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fb3c4f1ed6_0_13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2fb3c4f1ed6_0_98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3" name="Google Shape;23;g2fb3c4f1ed6_0_9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2fb3c4f1ed6_0_10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6" name="Google Shape;26;g2fb3c4f1ed6_0_10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7" name="Google Shape;27;g2fb3c4f1ed6_0_10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fb3c4f1ed6_0_10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0" name="Google Shape;30;g2fb3c4f1ed6_0_10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g2fb3c4f1ed6_0_10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2" name="Google Shape;32;g2fb3c4f1ed6_0_10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fb3c4f1ed6_0_11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5" name="Google Shape;35;g2fb3c4f1ed6_0_1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fb3c4f1ed6_0_113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8" name="Google Shape;38;g2fb3c4f1ed6_0_113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9" name="Google Shape;39;g2fb3c4f1ed6_0_1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fb3c4f1ed6_0_117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2" name="Google Shape;42;g2fb3c4f1ed6_0_11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fb3c4f1ed6_0_9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2fb3c4f1ed6_0_9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2fb3c4f1ed6_0_9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fb3c4f1ed6_0_22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g2fb3c4f1ed6_0_228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g2fb3c4f1ed6_0_22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16.png"/><Relationship Id="rId5" Type="http://schemas.openxmlformats.org/officeDocument/2006/relationships/image" Target="../media/image11.png"/><Relationship Id="rId6" Type="http://schemas.openxmlformats.org/officeDocument/2006/relationships/image" Target="../media/image5.png"/><Relationship Id="rId7" Type="http://schemas.openxmlformats.org/officeDocument/2006/relationships/image" Target="../media/image15.png"/><Relationship Id="rId8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lespals.qc.ca" TargetMode="External"/><Relationship Id="rId4" Type="http://schemas.openxmlformats.org/officeDocument/2006/relationships/image" Target="../media/image3.jpg"/><Relationship Id="rId5" Type="http://schemas.openxmlformats.org/officeDocument/2006/relationships/image" Target="../media/image2.jpg"/><Relationship Id="rId6" Type="http://schemas.openxmlformats.org/officeDocument/2006/relationships/hyperlink" Target="http://www.lespals.qc.ca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pointe-levy.pals@cssdn.gouv.qc.ca" TargetMode="External"/><Relationship Id="rId4" Type="http://schemas.openxmlformats.org/officeDocument/2006/relationships/hyperlink" Target="mailto:plevy.palsabsences@cssdn.gouv.qc.ca" TargetMode="External"/><Relationship Id="rId5" Type="http://schemas.openxmlformats.org/officeDocument/2006/relationships/image" Target="../media/image3.jpg"/><Relationship Id="rId6" Type="http://schemas.openxmlformats.org/officeDocument/2006/relationships/image" Target="../media/image2.jpg"/><Relationship Id="rId7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fb3c4f1ed6_0_4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</a:pPr>
            <a:r>
              <a:t/>
            </a:r>
            <a:endParaRPr/>
          </a:p>
        </p:txBody>
      </p:sp>
      <p:sp>
        <p:nvSpPr>
          <p:cNvPr id="128" name="Google Shape;128;g2fb3c4f1ed6_0_4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/>
          </a:p>
        </p:txBody>
      </p:sp>
      <p:sp>
        <p:nvSpPr>
          <p:cNvPr id="129" name="Google Shape;129;g2fb3c4f1ed6_0_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2fb3c4f1ed6_0_4"/>
          <p:cNvSpPr/>
          <p:nvPr/>
        </p:nvSpPr>
        <p:spPr>
          <a:xfrm>
            <a:off x="7214675" y="152400"/>
            <a:ext cx="4113900" cy="181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2fb3c4f1ed6_0_4"/>
          <p:cNvSpPr/>
          <p:nvPr/>
        </p:nvSpPr>
        <p:spPr>
          <a:xfrm flipH="1" rot="10800000">
            <a:off x="1" y="-478"/>
            <a:ext cx="5953780" cy="6858478"/>
          </a:xfrm>
          <a:custGeom>
            <a:rect b="b" l="l" r="r" t="t"/>
            <a:pathLst>
              <a:path extrusionOk="0" h="6858478" w="5953780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737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2fb3c4f1ed6_0_4"/>
          <p:cNvSpPr/>
          <p:nvPr/>
        </p:nvSpPr>
        <p:spPr>
          <a:xfrm flipH="1" rot="10800000">
            <a:off x="0" y="-478"/>
            <a:ext cx="6754318" cy="6858478"/>
          </a:xfrm>
          <a:custGeom>
            <a:rect b="b" l="l" r="r" t="t"/>
            <a:pathLst>
              <a:path extrusionOk="0" h="6858478" w="675431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rgbClr val="BF9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2fb3c4f1ed6_0_4"/>
          <p:cNvSpPr/>
          <p:nvPr/>
        </p:nvSpPr>
        <p:spPr>
          <a:xfrm flipH="1" rot="10800000">
            <a:off x="1" y="-478"/>
            <a:ext cx="5953780" cy="6858478"/>
          </a:xfrm>
          <a:custGeom>
            <a:rect b="b" l="l" r="r" t="t"/>
            <a:pathLst>
              <a:path extrusionOk="0" h="6858478" w="5953780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737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texte, clipart&#10;&#10;Description générée automatiquement" id="134" name="Google Shape;134;g2fb3c4f1ed6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9050" y="594050"/>
            <a:ext cx="4665150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fb3c4f1ed6_0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9500" y="3429000"/>
            <a:ext cx="3935500" cy="163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2fb3c4f1ed6_0_4"/>
          <p:cNvSpPr txBox="1"/>
          <p:nvPr/>
        </p:nvSpPr>
        <p:spPr>
          <a:xfrm>
            <a:off x="804675" y="992774"/>
            <a:ext cx="3877200" cy="337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4572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Bienvenue</a:t>
            </a:r>
            <a:endParaRPr b="0" i="0" sz="5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2024-2025</a:t>
            </a:r>
            <a:endParaRPr b="0" i="0" sz="5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sz="5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5e sec</a:t>
            </a:r>
            <a:endParaRPr sz="5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"/>
          <p:cNvSpPr txBox="1"/>
          <p:nvPr>
            <p:ph type="title"/>
          </p:nvPr>
        </p:nvSpPr>
        <p:spPr>
          <a:xfrm>
            <a:off x="1141425" y="121600"/>
            <a:ext cx="9906000" cy="1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6153"/>
              <a:buFont typeface="Calibri"/>
              <a:buNone/>
            </a:pPr>
            <a:r>
              <a:rPr lang="en-US" sz="3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RÈGLES DE </a:t>
            </a:r>
            <a:r>
              <a:rPr lang="en-US" sz="3900">
                <a:solidFill>
                  <a:schemeClr val="lt1"/>
                </a:solidFill>
              </a:rPr>
              <a:t>L’ÉCOLE</a:t>
            </a: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Font typeface="Calibri"/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(agenda p. </a:t>
            </a:r>
            <a:r>
              <a:rPr lang="en-US" sz="2800">
                <a:solidFill>
                  <a:schemeClr val="lt1"/>
                </a:solidFill>
              </a:rPr>
              <a:t>2 et suivantes</a:t>
            </a: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SVP en prendre connaissance</a:t>
            </a:r>
            <a:endParaRPr sz="100"/>
          </a:p>
        </p:txBody>
      </p:sp>
      <p:pic>
        <p:nvPicPr>
          <p:cNvPr id="227" name="Google Shape;22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1388" y="1357825"/>
            <a:ext cx="8306075" cy="55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896ce6748d_0_72"/>
          <p:cNvSpPr txBox="1"/>
          <p:nvPr/>
        </p:nvSpPr>
        <p:spPr>
          <a:xfrm>
            <a:off x="320850" y="466350"/>
            <a:ext cx="75198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>
                <a:solidFill>
                  <a:srgbClr val="FFFFFF"/>
                </a:solidFill>
                <a:highlight>
                  <a:srgbClr val="1C4587"/>
                </a:highlight>
                <a:latin typeface="Calibri"/>
                <a:ea typeface="Calibri"/>
                <a:cs typeface="Calibri"/>
                <a:sym typeface="Calibri"/>
              </a:rPr>
              <a:t>Code vestimentaire</a:t>
            </a:r>
            <a:endParaRPr sz="6600">
              <a:solidFill>
                <a:srgbClr val="FFFFFF"/>
              </a:solidFill>
              <a:highlight>
                <a:srgbClr val="1C4587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(agenda p. 3)</a:t>
            </a:r>
            <a:endParaRPr sz="3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2896ce6748d_0_72"/>
          <p:cNvSpPr txBox="1"/>
          <p:nvPr/>
        </p:nvSpPr>
        <p:spPr>
          <a:xfrm>
            <a:off x="445850" y="2514000"/>
            <a:ext cx="93225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</a:rPr>
              <a:t>Il est important de se rappeler que :</a:t>
            </a:r>
            <a:endParaRPr b="1" sz="3000">
              <a:solidFill>
                <a:schemeClr val="lt1"/>
              </a:solidFill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500"/>
              <a:buChar char="●"/>
            </a:pPr>
            <a:r>
              <a:rPr lang="en-US" sz="2500">
                <a:solidFill>
                  <a:schemeClr val="lt1"/>
                </a:solidFill>
              </a:rPr>
              <a:t>Porter des chaussures pour protéger tes pieds ;</a:t>
            </a:r>
            <a:endParaRPr sz="2500">
              <a:solidFill>
                <a:schemeClr val="lt1"/>
              </a:solidFill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●"/>
            </a:pPr>
            <a:r>
              <a:rPr lang="en-US" sz="2500">
                <a:solidFill>
                  <a:schemeClr val="lt1"/>
                </a:solidFill>
              </a:rPr>
              <a:t>Couvrir ta poitrine, tes fesses et autres parties intimes avec des vêtements qui sont opaques et non transparents ;</a:t>
            </a:r>
            <a:endParaRPr sz="2500">
              <a:solidFill>
                <a:schemeClr val="lt1"/>
              </a:solidFill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●"/>
            </a:pPr>
            <a:r>
              <a:rPr lang="en-US" sz="2500">
                <a:solidFill>
                  <a:schemeClr val="lt1"/>
                </a:solidFill>
              </a:rPr>
              <a:t>Les sous-vêtements vont sous les vêtements ;</a:t>
            </a:r>
            <a:endParaRPr sz="2500">
              <a:solidFill>
                <a:schemeClr val="lt1"/>
              </a:solidFill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500"/>
              <a:buChar char="●"/>
            </a:pPr>
            <a:r>
              <a:rPr lang="en-US" sz="2500">
                <a:solidFill>
                  <a:schemeClr val="lt1"/>
                </a:solidFill>
              </a:rPr>
              <a:t>Tu changes de vêtement pour la pratique d’un sport ou d’un cours d’éducation physique ;</a:t>
            </a:r>
            <a:endParaRPr sz="2500">
              <a:solidFill>
                <a:schemeClr val="lt1"/>
              </a:solidFill>
            </a:endParaRPr>
          </a:p>
        </p:txBody>
      </p:sp>
      <p:pic>
        <p:nvPicPr>
          <p:cNvPr descr="Une image contenant texte, clipart&#10;&#10;Description générée automatiquement" id="234" name="Google Shape;234;g2896ce6748d_0_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7675" y="5888547"/>
            <a:ext cx="2230650" cy="70440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2896ce6748d_0_72"/>
          <p:cNvSpPr/>
          <p:nvPr/>
        </p:nvSpPr>
        <p:spPr>
          <a:xfrm>
            <a:off x="7711438" y="1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g2896ce6748d_0_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3775" y="284375"/>
            <a:ext cx="3108900" cy="12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896ce6748d_0_150"/>
          <p:cNvSpPr txBox="1"/>
          <p:nvPr/>
        </p:nvSpPr>
        <p:spPr>
          <a:xfrm>
            <a:off x="349375" y="195450"/>
            <a:ext cx="7700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>
                <a:solidFill>
                  <a:srgbClr val="FFFFFF"/>
                </a:solidFill>
                <a:highlight>
                  <a:srgbClr val="1C4587"/>
                </a:highlight>
                <a:latin typeface="Calibri"/>
                <a:ea typeface="Calibri"/>
                <a:cs typeface="Calibri"/>
                <a:sym typeface="Calibri"/>
              </a:rPr>
              <a:t>Informations diverses</a:t>
            </a:r>
            <a:endParaRPr sz="4900">
              <a:solidFill>
                <a:srgbClr val="FFFFFF"/>
              </a:solidFill>
              <a:highlight>
                <a:srgbClr val="1C4587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2896ce6748d_0_150"/>
          <p:cNvSpPr txBox="1"/>
          <p:nvPr/>
        </p:nvSpPr>
        <p:spPr>
          <a:xfrm>
            <a:off x="445850" y="1303650"/>
            <a:ext cx="11006100" cy="42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CADENAS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(cadenas à combinaison fixe et non à combinaison modifiable)</a:t>
            </a:r>
            <a:endParaRPr>
              <a:solidFill>
                <a:schemeClr val="lt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=  Casier</a:t>
            </a:r>
            <a:endParaRPr>
              <a:solidFill>
                <a:schemeClr val="lt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= Éducation physique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APPAREILS ÉLECTRONIQUES EN CLASSE</a:t>
            </a: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(agenda p. 2 et 3)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Utilisation permise seulement sur autorisation de l’enseignant.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Aucun cellulaire en classe.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Jamais lors des évaluations.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SALLE D’ENTREPOSAGE</a:t>
            </a:r>
            <a:endParaRPr b="1" sz="28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Fermeture en cours de journée, l’horaire est affiché sur la porte.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texte, clipart&#10;&#10;Description générée automatiquement" id="243" name="Google Shape;243;g2896ce6748d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7675" y="5888547"/>
            <a:ext cx="2230650" cy="70440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2896ce6748d_0_150"/>
          <p:cNvSpPr/>
          <p:nvPr/>
        </p:nvSpPr>
        <p:spPr>
          <a:xfrm>
            <a:off x="8846875" y="-782962"/>
            <a:ext cx="3416427" cy="2086614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g2896ce6748d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50590" y="-3"/>
            <a:ext cx="2009000" cy="833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fb3c4f1ed6_0_622"/>
          <p:cNvSpPr txBox="1"/>
          <p:nvPr/>
        </p:nvSpPr>
        <p:spPr>
          <a:xfrm>
            <a:off x="445850" y="141625"/>
            <a:ext cx="10778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5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Rôle du parent</a:t>
            </a:r>
            <a:endParaRPr b="1" i="0" sz="5000" u="none" cap="none" strike="noStrike">
              <a:solidFill>
                <a:srgbClr val="FFFFFF"/>
              </a:solidFill>
            </a:endParaRPr>
          </a:p>
        </p:txBody>
      </p:sp>
      <p:sp>
        <p:nvSpPr>
          <p:cNvPr id="251" name="Google Shape;251;g2fb3c4f1ed6_0_622"/>
          <p:cNvSpPr txBox="1"/>
          <p:nvPr/>
        </p:nvSpPr>
        <p:spPr>
          <a:xfrm>
            <a:off x="445850" y="1003525"/>
            <a:ext cx="11136900" cy="47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3"/>
              <a:buFont typeface="Noto Sans Symbols"/>
              <a:buChar char="⮚"/>
            </a:pPr>
            <a:r>
              <a:rPr lang="en-US" sz="3000">
                <a:solidFill>
                  <a:schemeClr val="lt1"/>
                </a:solidFill>
              </a:rPr>
              <a:t>Prendre le temps de s’informer de la journée de son enfant;</a:t>
            </a:r>
            <a:endParaRPr sz="3000">
              <a:solidFill>
                <a:schemeClr val="lt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3"/>
              <a:buFont typeface="Noto Sans Symbols"/>
              <a:buChar char="⮚"/>
            </a:pPr>
            <a:r>
              <a:rPr b="0" i="0" lang="en-US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Aviser le secrétariat de l’école et le responsable de la discipline lors de l’absence de son enfant</a:t>
            </a:r>
            <a:r>
              <a:rPr lang="en-US" sz="3000">
                <a:solidFill>
                  <a:schemeClr val="lt1"/>
                </a:solidFill>
              </a:rPr>
              <a:t>;</a:t>
            </a:r>
            <a:endParaRPr sz="3000">
              <a:solidFill>
                <a:schemeClr val="lt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-336359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⮚"/>
            </a:pPr>
            <a:r>
              <a:rPr lang="en-US" sz="3000">
                <a:solidFill>
                  <a:schemeClr val="lt1"/>
                </a:solidFill>
              </a:rPr>
              <a:t>Communiquer et collaborer avec l’école lorsqu’un événement survient ou qu’une situation vous inquiète;</a:t>
            </a:r>
            <a:endParaRPr sz="3000">
              <a:solidFill>
                <a:schemeClr val="lt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-336359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⮚"/>
            </a:pPr>
            <a:r>
              <a:rPr lang="en-US" sz="3000">
                <a:solidFill>
                  <a:schemeClr val="lt1"/>
                </a:solidFill>
              </a:rPr>
              <a:t>Informer le tuteur de toute problématique pouvant affecter son parcours;</a:t>
            </a:r>
            <a:endParaRPr sz="3000">
              <a:solidFill>
                <a:schemeClr val="lt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3"/>
              <a:buFont typeface="Noto Sans Symbols"/>
              <a:buChar char="⮚"/>
            </a:pPr>
            <a:r>
              <a:rPr b="0" i="0" lang="en-US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Suivre l’évolution de son enfant </a:t>
            </a:r>
            <a:r>
              <a:rPr lang="en-US" sz="3000">
                <a:solidFill>
                  <a:schemeClr val="lt1"/>
                </a:solidFill>
              </a:rPr>
              <a:t>sur Mozaïk.</a:t>
            </a:r>
            <a:r>
              <a:rPr b="0" i="0" lang="en-US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texte, clipart&#10;&#10;Description générée automatiquement" id="252" name="Google Shape;252;g2fb3c4f1ed6_0_6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850" y="6082197"/>
            <a:ext cx="2230650" cy="70440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2fb3c4f1ed6_0_622"/>
          <p:cNvSpPr/>
          <p:nvPr/>
        </p:nvSpPr>
        <p:spPr>
          <a:xfrm>
            <a:off x="10060561" y="-24500"/>
            <a:ext cx="1982648" cy="1194147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g2fb3c4f1ed6_0_6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36875" y="141625"/>
            <a:ext cx="1461175" cy="606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uveau portail-parents Mozaïk | École Louis-Philippe-Paré" id="255" name="Google Shape;255;g2fb3c4f1ed6_0_6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36875" y="5229250"/>
            <a:ext cx="1563688" cy="1557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fb3c4f1ed6_0_640"/>
          <p:cNvSpPr txBox="1"/>
          <p:nvPr/>
        </p:nvSpPr>
        <p:spPr>
          <a:xfrm>
            <a:off x="121600" y="162125"/>
            <a:ext cx="75900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ABSENCES vs LOCAL D’ÉTUDES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2fb3c4f1ed6_0_640"/>
          <p:cNvSpPr txBox="1"/>
          <p:nvPr/>
        </p:nvSpPr>
        <p:spPr>
          <a:xfrm>
            <a:off x="121600" y="818625"/>
            <a:ext cx="11544000" cy="59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57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 local d’études est situé à la bibliothèque et est 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57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sous la supervision d’un adulte en tout temps. 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572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lt1"/>
                </a:solidFill>
              </a:rPr>
              <a:t>L’élève y fait son travail scolaire.</a:t>
            </a:r>
            <a:endParaRPr sz="2800">
              <a:solidFill>
                <a:schemeClr val="lt1"/>
              </a:solidFill>
            </a:endParaRPr>
          </a:p>
          <a:p>
            <a:pPr indent="0" lvl="0" marL="857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 élèves y sont référés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-"/>
            </a:pPr>
            <a:r>
              <a:rPr b="0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Pour une reprise d’examen ;</a:t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-"/>
            </a:pPr>
            <a:r>
              <a:rPr b="0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Lorsque l’élève ne peut pratiquer sa discipline ou éduc </a:t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(blessure avec billet médical et entente avec la discipline/école) ;</a:t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-"/>
            </a:pPr>
            <a:r>
              <a:rPr b="0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Avant ou après une récupération flottante. </a:t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b="1" i="0" lang="en-US" sz="2800" u="none" cap="none" strike="noStrike">
                <a:solidFill>
                  <a:schemeClr val="lt1"/>
                </a:solidFill>
              </a:rPr>
              <a:t>L’élève doit être présent pour toute la durée de la demi-journée.</a:t>
            </a:r>
            <a:endParaRPr b="1" i="0" sz="2800" u="none" cap="none" strike="noStrike">
              <a:solidFill>
                <a:schemeClr val="lt1"/>
              </a:solidFill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●"/>
            </a:pPr>
            <a:r>
              <a:rPr b="1" i="0" lang="en-US" sz="2800" u="none" cap="none" strike="noStrike">
                <a:solidFill>
                  <a:schemeClr val="lt1"/>
                </a:solidFill>
              </a:rPr>
              <a:t>Seul départ autorisé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b="0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 parent doit se présenter au secrétariat des PALS pour venir chercher l’élève.</a:t>
            </a:r>
            <a:endParaRPr b="0" i="0" sz="2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texte, clipart&#10;&#10;Description générée automatiquement" id="262" name="Google Shape;262;g2fb3c4f1ed6_0_6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78650" y="4405972"/>
            <a:ext cx="2230650" cy="704403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2fb3c4f1ed6_0_640"/>
          <p:cNvSpPr/>
          <p:nvPr/>
        </p:nvSpPr>
        <p:spPr>
          <a:xfrm>
            <a:off x="8414950" y="0"/>
            <a:ext cx="4133317" cy="2275164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g2fb3c4f1ed6_0_6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56550" y="264325"/>
            <a:ext cx="2852750" cy="11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fb3c4f1ed6_0_711"/>
          <p:cNvSpPr txBox="1"/>
          <p:nvPr/>
        </p:nvSpPr>
        <p:spPr>
          <a:xfrm>
            <a:off x="280725" y="162125"/>
            <a:ext cx="73794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Soutien académique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2fb3c4f1ed6_0_711"/>
          <p:cNvSpPr txBox="1"/>
          <p:nvPr/>
        </p:nvSpPr>
        <p:spPr>
          <a:xfrm>
            <a:off x="121600" y="1378075"/>
            <a:ext cx="24927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Récupérations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texte, clipart&#10;&#10;Description générée automatiquement" id="271" name="Google Shape;271;g2fb3c4f1ed6_0_7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2550" y="5927960"/>
            <a:ext cx="2230650" cy="704403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g2fb3c4f1ed6_0_711"/>
          <p:cNvSpPr/>
          <p:nvPr/>
        </p:nvSpPr>
        <p:spPr>
          <a:xfrm>
            <a:off x="7893813" y="-327536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g2fb3c4f1ed6_0_7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3775" y="284375"/>
            <a:ext cx="3108900" cy="129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2fb3c4f1ed6_0_711"/>
          <p:cNvSpPr txBox="1"/>
          <p:nvPr/>
        </p:nvSpPr>
        <p:spPr>
          <a:xfrm>
            <a:off x="6425850" y="1331875"/>
            <a:ext cx="24927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Sur le web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g2fb3c4f1ed6_0_711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27037" l="0" r="0" t="27041"/>
          <a:stretch/>
        </p:blipFill>
        <p:spPr>
          <a:xfrm>
            <a:off x="121600" y="2427825"/>
            <a:ext cx="5391600" cy="330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2fb3c4f1ed6_0_711"/>
          <p:cNvSpPr txBox="1"/>
          <p:nvPr/>
        </p:nvSpPr>
        <p:spPr>
          <a:xfrm rot="-1209865">
            <a:off x="691684" y="3431794"/>
            <a:ext cx="4803095" cy="17547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b="1" i="0" lang="en-US" sz="5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2024-2025 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b="1" i="0" lang="en-US" sz="5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À VENIR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pload.wikimedia.org/wikipedia/commons/thumb/2/..." id="277" name="Google Shape;277;g2fb3c4f1ed6_0_7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26225" y="2574925"/>
            <a:ext cx="1839912" cy="1589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2fb3c4f1ed6_0_7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18575" y="2540000"/>
            <a:ext cx="1681163" cy="1624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2fb3c4f1ed6_0_7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26225" y="4313238"/>
            <a:ext cx="40195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2fb3c4f1ed6_0_7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26225" y="5799918"/>
            <a:ext cx="4019550" cy="1018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fda0154793_0_0"/>
          <p:cNvSpPr txBox="1"/>
          <p:nvPr/>
        </p:nvSpPr>
        <p:spPr>
          <a:xfrm>
            <a:off x="150125" y="349588"/>
            <a:ext cx="75900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b="1" lang="en-US" sz="3600">
                <a:solidFill>
                  <a:schemeClr val="lt1"/>
                </a:solidFill>
              </a:rPr>
              <a:t>5e secondaire vs Orientation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2fda0154793_0_0"/>
          <p:cNvSpPr txBox="1"/>
          <p:nvPr/>
        </p:nvSpPr>
        <p:spPr>
          <a:xfrm>
            <a:off x="261150" y="1290175"/>
            <a:ext cx="11669700" cy="6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oto Sans Symbols"/>
              <a:buChar char="●"/>
            </a:pPr>
            <a:r>
              <a:rPr b="1" lang="en-US" sz="2600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Matinée collégiale</a:t>
            </a:r>
            <a:r>
              <a:rPr lang="en-US" sz="2600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2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25 septembre 2024</a:t>
            </a:r>
            <a:endParaRPr sz="2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b="1" lang="en-US" sz="2600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Soirée information SRACQ-FP</a:t>
            </a:r>
            <a:r>
              <a:rPr lang="en-US" sz="2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/Parents : 9 octobre 2024 18h30</a:t>
            </a:r>
            <a:endParaRPr sz="2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oto Sans Symbols"/>
              <a:buChar char="●"/>
            </a:pPr>
            <a:r>
              <a:rPr b="1" lang="en-US" sz="2600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Salon carrières-formation</a:t>
            </a:r>
            <a:r>
              <a:rPr lang="en-US" sz="2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: 24 octobre (9h-16h), 25 octobre (9h30 à 18h), 26 octobre (10h à 16h) au centre de foire de Québec https://www.saloncarriereformation.com/programmation-2024</a:t>
            </a:r>
            <a:endParaRPr sz="2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b="1" lang="en-US" sz="2600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COSP</a:t>
            </a:r>
            <a:r>
              <a:rPr lang="en-US" sz="2600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2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Contenu en orientation scolaire et professionnelle</a:t>
            </a:r>
            <a:endParaRPr sz="2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oto Sans Symbols"/>
              <a:buChar char="●"/>
            </a:pPr>
            <a:r>
              <a:rPr b="1" lang="en-US" sz="2600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Classroom orientation PALS: </a:t>
            </a:r>
            <a:r>
              <a:rPr b="1" lang="en-US" sz="2600" u="sng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mc46z6e</a:t>
            </a:r>
            <a:r>
              <a:rPr b="1" lang="en-US" sz="2600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2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Info importante, lien vers sites des institutions, élève d’un jour, portes ouvertes des centres de formation, prospectus, guides d’admission, bourses, documents présentés en classe, …</a:t>
            </a:r>
            <a:endParaRPr sz="2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Twentieth Century"/>
              <a:buChar char="●"/>
            </a:pPr>
            <a:r>
              <a:rPr b="1" lang="en-US" sz="2600">
                <a:solidFill>
                  <a:schemeClr val="accent4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SANCTION</a:t>
            </a:r>
            <a:endParaRPr b="1" sz="2600">
              <a:solidFill>
                <a:schemeClr val="accent4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Isabelle Côté, co (PALS): isabelle.cote@cssdn.gouv.qc.ca</a:t>
            </a:r>
            <a:endParaRPr sz="2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</a:endParaRPr>
          </a:p>
        </p:txBody>
      </p:sp>
      <p:pic>
        <p:nvPicPr>
          <p:cNvPr descr="Une image contenant texte, clipart&#10;&#10;Description générée automatiquement" id="287" name="Google Shape;287;g2fda0154793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06050" y="5835197"/>
            <a:ext cx="2230650" cy="704403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2fda0154793_0_0"/>
          <p:cNvSpPr/>
          <p:nvPr/>
        </p:nvSpPr>
        <p:spPr>
          <a:xfrm>
            <a:off x="7996588" y="-513274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g2fda0154793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82425" y="0"/>
            <a:ext cx="3108900" cy="12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fb3c4f1ed6_0_701"/>
          <p:cNvSpPr txBox="1"/>
          <p:nvPr/>
        </p:nvSpPr>
        <p:spPr>
          <a:xfrm>
            <a:off x="522250" y="633963"/>
            <a:ext cx="72657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SITES WEB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2fb3c4f1ed6_0_701"/>
          <p:cNvSpPr txBox="1"/>
          <p:nvPr/>
        </p:nvSpPr>
        <p:spPr>
          <a:xfrm>
            <a:off x="202650" y="2163875"/>
            <a:ext cx="5451600" cy="42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8142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ts val="2513"/>
              <a:buFont typeface="Arial"/>
              <a:buChar char="•"/>
            </a:pPr>
            <a:r>
              <a:rPr b="0" i="0" lang="en-US" sz="2640" u="none" cap="none" strike="noStrike">
                <a:solidFill>
                  <a:srgbClr val="FF99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</a:t>
            </a:r>
            <a:r>
              <a:rPr b="0" i="0" lang="en-US" sz="264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cssdn.gouv.qc.ca/pointe-levy/programmes-et-profils/programmes-arts-langues-sports-pals</a:t>
            </a:r>
            <a:endParaRPr b="0" i="0" sz="264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8142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13"/>
              <a:buFont typeface="Arial"/>
              <a:buChar char="•"/>
            </a:pPr>
            <a:r>
              <a:rPr b="0" i="0" lang="en-US" sz="264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Brochure d’informations par discipline</a:t>
            </a:r>
            <a:endParaRPr b="0" i="0" sz="179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8142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13"/>
              <a:buFont typeface="Arial"/>
              <a:buChar char="•"/>
            </a:pPr>
            <a:r>
              <a:rPr b="0" i="0" lang="en-US" sz="264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Coordonnées des responsables de discipline</a:t>
            </a:r>
            <a:endParaRPr b="0" i="0" sz="179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8142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13"/>
              <a:buFont typeface="Arial"/>
              <a:buChar char="•"/>
            </a:pPr>
            <a:r>
              <a:rPr b="0" i="0" lang="en-US" sz="264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Frais chargés aux parents</a:t>
            </a:r>
            <a:endParaRPr b="0" i="0" sz="264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62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40"/>
              <a:buFont typeface="Arial"/>
              <a:buChar char="•"/>
            </a:pPr>
            <a:r>
              <a:rPr b="0" i="0" lang="en-US" sz="264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Etc.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texte, clipart&#10;&#10;Description générée automatiquement" id="296" name="Google Shape;296;g2fb3c4f1ed6_0_7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46550" y="6068047"/>
            <a:ext cx="2230650" cy="70440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2fb3c4f1ed6_0_701"/>
          <p:cNvSpPr/>
          <p:nvPr/>
        </p:nvSpPr>
        <p:spPr>
          <a:xfrm>
            <a:off x="7787938" y="-327536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g2fb3c4f1ed6_0_7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73775" y="284375"/>
            <a:ext cx="3108900" cy="129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g2fb3c4f1ed6_0_701"/>
          <p:cNvSpPr txBox="1"/>
          <p:nvPr/>
        </p:nvSpPr>
        <p:spPr>
          <a:xfrm>
            <a:off x="6485100" y="2163875"/>
            <a:ext cx="4783500" cy="45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417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5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accent4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</a:t>
            </a:r>
            <a:r>
              <a:rPr b="0" i="0" lang="en-US" sz="2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cssdn.gouv.qc.ca/</a:t>
            </a:r>
            <a:endParaRPr b="0" i="0" sz="26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pointe-levy</a:t>
            </a:r>
            <a:endParaRPr b="0" i="0" sz="26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6875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informations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Info parents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Sessions d’examens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Rencontres de parents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Etc.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fb3c4f1ed6_0_631"/>
          <p:cNvSpPr txBox="1"/>
          <p:nvPr/>
        </p:nvSpPr>
        <p:spPr>
          <a:xfrm>
            <a:off x="1331800" y="140377"/>
            <a:ext cx="5873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US" sz="6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IMPORTANT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2fb3c4f1ed6_0_631"/>
          <p:cNvSpPr txBox="1"/>
          <p:nvPr/>
        </p:nvSpPr>
        <p:spPr>
          <a:xfrm>
            <a:off x="445850" y="1403675"/>
            <a:ext cx="9322500" cy="54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968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</a:pPr>
            <a:r>
              <a:rPr b="0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Pour joindre le secrétariat des PALS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pointe-levy.pals@cssdn.gouv.qc.ca</a:t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09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09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418-838-8402 poste 21413 (secrétariat des PALS)</a:t>
            </a:r>
            <a:endParaRPr b="0" i="0" sz="2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09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09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Absence à l’école</a:t>
            </a:r>
            <a:endParaRPr b="0" i="0" sz="29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968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plevy.palsabsences@cssdn.gouv.qc.ca</a:t>
            </a:r>
            <a:endParaRPr b="0" i="0" sz="2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968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endParaRPr b="0" i="0" sz="2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968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</a:pPr>
            <a:r>
              <a:rPr b="0" i="0" lang="en-US" sz="2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Mozaïk</a:t>
            </a:r>
            <a:endParaRPr b="0" i="0" sz="2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968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</a:pPr>
            <a:r>
              <a:rPr b="0" i="0" lang="en-US" sz="2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endParaRPr b="0" i="0" sz="2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</a:pPr>
            <a:r>
              <a:rPr b="0" i="0" lang="en-US" sz="2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418-838-8402 poste 21492</a:t>
            </a:r>
            <a:endParaRPr b="0" i="0" sz="2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</a:pPr>
            <a:r>
              <a:t/>
            </a:r>
            <a:endParaRPr b="0" i="0" sz="2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texte, clipart&#10;&#10;Description générée automatiquement" id="306" name="Google Shape;306;g2fb3c4f1ed6_0_6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37675" y="5888547"/>
            <a:ext cx="2230650" cy="704403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2fb3c4f1ed6_0_631"/>
          <p:cNvSpPr/>
          <p:nvPr/>
        </p:nvSpPr>
        <p:spPr>
          <a:xfrm>
            <a:off x="7992188" y="1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g2fb3c4f1ed6_0_6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73775" y="284375"/>
            <a:ext cx="3108900" cy="1290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uveau portail-parents Mozaïk | École Louis-Philippe-Paré" id="309" name="Google Shape;309;g2fb3c4f1ed6_0_6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304625" y="3422600"/>
            <a:ext cx="1563688" cy="1557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fb3c4f1ed6_0_2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g2fb3c4f1ed6_0_218"/>
          <p:cNvSpPr/>
          <p:nvPr/>
        </p:nvSpPr>
        <p:spPr>
          <a:xfrm flipH="1" rot="10800000">
            <a:off x="0" y="-478"/>
            <a:ext cx="6754318" cy="6858478"/>
          </a:xfrm>
          <a:custGeom>
            <a:rect b="b" l="l" r="r" t="t"/>
            <a:pathLst>
              <a:path extrusionOk="0" h="6858478" w="675431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rgbClr val="BF9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2fb3c4f1ed6_0_218"/>
          <p:cNvSpPr/>
          <p:nvPr/>
        </p:nvSpPr>
        <p:spPr>
          <a:xfrm flipH="1" rot="10800000">
            <a:off x="1" y="-478"/>
            <a:ext cx="5953780" cy="6858478"/>
          </a:xfrm>
          <a:custGeom>
            <a:rect b="b" l="l" r="r" t="t"/>
            <a:pathLst>
              <a:path extrusionOk="0" h="6858478" w="5953780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737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2fb3c4f1ed6_0_218"/>
          <p:cNvSpPr txBox="1"/>
          <p:nvPr/>
        </p:nvSpPr>
        <p:spPr>
          <a:xfrm>
            <a:off x="406250" y="329825"/>
            <a:ext cx="5953800" cy="531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6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Merci </a:t>
            </a:r>
            <a:endParaRPr b="1" i="0" sz="65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6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et </a:t>
            </a:r>
            <a:endParaRPr b="1" i="0" sz="65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6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Bienvenue</a:t>
            </a:r>
            <a:endParaRPr b="1" i="0" sz="65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6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aux </a:t>
            </a:r>
            <a:endParaRPr b="1" i="0" sz="65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6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PALS !</a:t>
            </a:r>
            <a:endParaRPr b="1" i="0" sz="65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" name="Google Shape;318;g2fb3c4f1ed6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1581" y="4373999"/>
            <a:ext cx="5702113" cy="23663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clipart&#10;&#10;Description générée automatiquement" id="319" name="Google Shape;319;g2fb3c4f1ed6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0175" y="758325"/>
            <a:ext cx="3693525" cy="116637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g2fb3c4f1ed6_0_218"/>
          <p:cNvSpPr txBox="1"/>
          <p:nvPr/>
        </p:nvSpPr>
        <p:spPr>
          <a:xfrm>
            <a:off x="8463700" y="13740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g2fb3c4f1ed6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79613" y="1924694"/>
            <a:ext cx="2680525" cy="254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9E8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fb3c4f1ed6_0_338"/>
          <p:cNvSpPr txBox="1"/>
          <p:nvPr/>
        </p:nvSpPr>
        <p:spPr>
          <a:xfrm>
            <a:off x="470650" y="1934050"/>
            <a:ext cx="9581100" cy="40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400" u="none" cap="none" strike="noStrik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M. Jérôme Croteau, directeur </a:t>
            </a:r>
            <a:endParaRPr b="0" i="0" sz="34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400" u="none" cap="none" strike="noStrik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Mme Karine Morin, directrice adjointe</a:t>
            </a:r>
            <a:endParaRPr b="0" i="0" sz="34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400" u="none" cap="none" strike="noStrik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Mme Jacinthe Vaillant, aide à la direction</a:t>
            </a:r>
            <a:endParaRPr b="0" i="0" sz="34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400" u="none" cap="none" strike="noStrik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M. Mélanie Cayouette, coordonnatrice des disciplines</a:t>
            </a:r>
            <a:endParaRPr b="0" i="0" sz="34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400" u="none" cap="none" strike="noStrik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Mme Gaëlle Daniel, secrétaire </a:t>
            </a:r>
            <a:endParaRPr b="0" i="0" sz="34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400" u="none" cap="none" strike="noStrik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Mme Andrée-Anne Gourde, secrétaire aux admissions</a:t>
            </a:r>
            <a:endParaRPr b="0" i="0" sz="34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texte, clipart&#10;&#10;Description générée automatiquement" id="142" name="Google Shape;142;g2fb3c4f1ed6_0_3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72250" y="5994200"/>
            <a:ext cx="1896075" cy="59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2fb3c4f1ed6_0_3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9151" y="111475"/>
            <a:ext cx="3345125" cy="138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2fb3c4f1ed6_0_338"/>
          <p:cNvSpPr txBox="1"/>
          <p:nvPr/>
        </p:nvSpPr>
        <p:spPr>
          <a:xfrm>
            <a:off x="324275" y="477450"/>
            <a:ext cx="72132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2fb3c4f1ed6_0_338"/>
          <p:cNvSpPr/>
          <p:nvPr/>
        </p:nvSpPr>
        <p:spPr>
          <a:xfrm>
            <a:off x="0" y="0"/>
            <a:ext cx="12192000" cy="19341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L’administration des PALS</a:t>
            </a:r>
            <a:endParaRPr b="0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2fb3c4f1ed6_0_338"/>
          <p:cNvSpPr/>
          <p:nvPr/>
        </p:nvSpPr>
        <p:spPr>
          <a:xfrm>
            <a:off x="7711438" y="1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2fb3c4f1ed6_0_338"/>
          <p:cNvSpPr/>
          <p:nvPr/>
        </p:nvSpPr>
        <p:spPr>
          <a:xfrm>
            <a:off x="7711438" y="-622499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g2fb3c4f1ed6_0_3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09475" y="321963"/>
            <a:ext cx="3108900" cy="12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9E8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fb3c4f1ed6_0_657"/>
          <p:cNvSpPr txBox="1"/>
          <p:nvPr/>
        </p:nvSpPr>
        <p:spPr>
          <a:xfrm>
            <a:off x="380825" y="254151"/>
            <a:ext cx="5902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5400" u="none" cap="none" strike="noStrik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TUTEURS 5e sec</a:t>
            </a:r>
            <a:endParaRPr b="1" i="0" sz="53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2fb3c4f1ed6_0_657"/>
          <p:cNvSpPr txBox="1"/>
          <p:nvPr/>
        </p:nvSpPr>
        <p:spPr>
          <a:xfrm>
            <a:off x="956500" y="1360950"/>
            <a:ext cx="105618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51 : Guylaine Simard									</a:t>
            </a:r>
            <a:endParaRPr b="0" i="0" sz="30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52 : Anne Martin						</a:t>
            </a:r>
            <a:endParaRPr b="0" i="0" sz="30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53 : Marie-Hélène Ferland				</a:t>
            </a:r>
            <a:endParaRPr b="0" i="0" sz="30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54 : Louis-William Gagné		</a:t>
            </a:r>
            <a:endParaRPr b="0" i="0" sz="30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55 : Isabelle Gagnon</a:t>
            </a:r>
            <a:endParaRPr b="0" i="0" sz="30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56 : Renée Veilleux</a:t>
            </a:r>
            <a:endParaRPr b="0" i="0" sz="30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57 : Véronique Fortin</a:t>
            </a:r>
            <a:endParaRPr b="0" i="0" sz="30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58 : Audrey Blais 	</a:t>
            </a:r>
            <a:endParaRPr b="0" i="0" sz="30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texte, clipart&#10;&#10;Description générée automatiquement" id="328" name="Google Shape;328;g2fb3c4f1ed6_0_6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7963" y="5938400"/>
            <a:ext cx="1896075" cy="59875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2fb3c4f1ed6_0_657"/>
          <p:cNvSpPr/>
          <p:nvPr/>
        </p:nvSpPr>
        <p:spPr>
          <a:xfrm>
            <a:off x="7962900" y="0"/>
            <a:ext cx="4054907" cy="1923205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g2fb3c4f1ed6_0_6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08900" y="70773"/>
            <a:ext cx="2609400" cy="1082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9E8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fb3c4f1ed6_0_587"/>
          <p:cNvSpPr txBox="1"/>
          <p:nvPr/>
        </p:nvSpPr>
        <p:spPr>
          <a:xfrm>
            <a:off x="470650" y="1934050"/>
            <a:ext cx="11721300" cy="40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4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 Sophie Breton, psychoéducatrice</a:t>
            </a:r>
            <a:endParaRPr b="0" i="0" sz="34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4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 Isabelle Côté, conseillère  d</a:t>
            </a:r>
            <a:r>
              <a:rPr lang="en-US" sz="34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b="0" i="0" lang="en-US" sz="34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orientation</a:t>
            </a:r>
            <a:endParaRPr b="0" i="0" sz="34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4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 Monika Leclerc, orthopédagogue</a:t>
            </a:r>
            <a:endParaRPr b="0" i="0" sz="34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4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 Caroline Tremblay, éducatrice spécialisée</a:t>
            </a:r>
            <a:endParaRPr b="0" i="0" sz="34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4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 Justine Lévesque-Nadeau, éducatrice spécialisée</a:t>
            </a:r>
            <a:endParaRPr b="0" i="0" sz="34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texte, clipart&#10;&#10;Description générée automatiquement" id="154" name="Google Shape;154;g2fb3c4f1ed6_0_5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72250" y="5994200"/>
            <a:ext cx="1896075" cy="59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2fb3c4f1ed6_0_5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9151" y="111475"/>
            <a:ext cx="3345125" cy="138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2fb3c4f1ed6_0_587"/>
          <p:cNvSpPr txBox="1"/>
          <p:nvPr/>
        </p:nvSpPr>
        <p:spPr>
          <a:xfrm>
            <a:off x="324275" y="477450"/>
            <a:ext cx="72132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2fb3c4f1ed6_0_587"/>
          <p:cNvSpPr/>
          <p:nvPr/>
        </p:nvSpPr>
        <p:spPr>
          <a:xfrm>
            <a:off x="0" y="0"/>
            <a:ext cx="12192000" cy="19341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Notre équipe 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des services complémentaires</a:t>
            </a:r>
            <a:endParaRPr b="0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2fb3c4f1ed6_0_587"/>
          <p:cNvSpPr/>
          <p:nvPr/>
        </p:nvSpPr>
        <p:spPr>
          <a:xfrm>
            <a:off x="7711438" y="1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2fb3c4f1ed6_0_587"/>
          <p:cNvSpPr/>
          <p:nvPr/>
        </p:nvSpPr>
        <p:spPr>
          <a:xfrm>
            <a:off x="7711438" y="-622499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2fb3c4f1ed6_0_5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09475" y="321963"/>
            <a:ext cx="3108900" cy="12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9E8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fb3c4f1ed6_0_598"/>
          <p:cNvSpPr txBox="1"/>
          <p:nvPr/>
        </p:nvSpPr>
        <p:spPr>
          <a:xfrm>
            <a:off x="470650" y="1934050"/>
            <a:ext cx="11721300" cy="46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M. Jérôme Dumont, responsable des sports</a:t>
            </a:r>
            <a:endParaRPr b="0" i="0" sz="32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 Lise Bergeron, technicienne en loisirs</a:t>
            </a:r>
            <a:endParaRPr b="0" i="0" sz="32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 Sylvie Pruneau, ADPEC</a:t>
            </a:r>
            <a:endParaRPr b="0" i="0" sz="32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 Stéphanie Bernier, ADPEC</a:t>
            </a:r>
            <a:endParaRPr b="0" i="0" sz="32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 Karine Petit et Valérie L’Italien, infirmières</a:t>
            </a:r>
            <a:endParaRPr b="0" i="0" sz="32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 Nadine Beaulieu et M. Alain Côté, surveillants d’élèves</a:t>
            </a:r>
            <a:endParaRPr b="0" i="0" sz="32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 Josy Vallerand-Mercier, surveillante d’élèves (local d’études)</a:t>
            </a:r>
            <a:endParaRPr b="0" i="0" sz="34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texte, clipart&#10;&#10;Description générée automatiquement" id="166" name="Google Shape;166;g2fb3c4f1ed6_0_5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72250" y="5994200"/>
            <a:ext cx="1896075" cy="59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fb3c4f1ed6_0_5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9151" y="111475"/>
            <a:ext cx="3345125" cy="138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2fb3c4f1ed6_0_598"/>
          <p:cNvSpPr txBox="1"/>
          <p:nvPr/>
        </p:nvSpPr>
        <p:spPr>
          <a:xfrm>
            <a:off x="324275" y="477450"/>
            <a:ext cx="72132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2fb3c4f1ed6_0_598"/>
          <p:cNvSpPr/>
          <p:nvPr/>
        </p:nvSpPr>
        <p:spPr>
          <a:xfrm>
            <a:off x="0" y="0"/>
            <a:ext cx="12192000" cy="19341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Notre équipe 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des services complémentaires 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(suite)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2fb3c4f1ed6_0_598"/>
          <p:cNvSpPr/>
          <p:nvPr/>
        </p:nvSpPr>
        <p:spPr>
          <a:xfrm>
            <a:off x="7711438" y="1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2fb3c4f1ed6_0_598"/>
          <p:cNvSpPr/>
          <p:nvPr/>
        </p:nvSpPr>
        <p:spPr>
          <a:xfrm>
            <a:off x="7711438" y="-622499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g2fb3c4f1ed6_0_5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09475" y="321963"/>
            <a:ext cx="3108900" cy="12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9E8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fb3c4f1ed6_0_609"/>
          <p:cNvSpPr txBox="1"/>
          <p:nvPr/>
        </p:nvSpPr>
        <p:spPr>
          <a:xfrm>
            <a:off x="470650" y="1934050"/>
            <a:ext cx="11721300" cy="46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4400"/>
              <a:buFont typeface="Noto Sans Symbols"/>
              <a:buChar char="⮚"/>
            </a:pPr>
            <a:r>
              <a:rPr b="0" i="0" lang="en-US" sz="44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Agents de sécurité</a:t>
            </a:r>
            <a:endParaRPr b="0" i="0" sz="1400" u="none" cap="none" strike="noStrik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B5394"/>
              </a:buClr>
              <a:buSzPts val="4400"/>
              <a:buFont typeface="Noto Sans Symbols"/>
              <a:buChar char="⮚"/>
            </a:pPr>
            <a:r>
              <a:rPr b="0" i="0" lang="en-US" sz="44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Policier-école</a:t>
            </a:r>
            <a:endParaRPr b="0" i="0" sz="32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texte, clipart&#10;&#10;Description générée automatiquement" id="178" name="Google Shape;178;g2fb3c4f1ed6_0_6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72250" y="5994200"/>
            <a:ext cx="1896075" cy="59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2fb3c4f1ed6_0_6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9151" y="111475"/>
            <a:ext cx="3345125" cy="138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2fb3c4f1ed6_0_609"/>
          <p:cNvSpPr txBox="1"/>
          <p:nvPr/>
        </p:nvSpPr>
        <p:spPr>
          <a:xfrm>
            <a:off x="324275" y="477450"/>
            <a:ext cx="72132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2fb3c4f1ed6_0_609"/>
          <p:cNvSpPr/>
          <p:nvPr/>
        </p:nvSpPr>
        <p:spPr>
          <a:xfrm>
            <a:off x="0" y="0"/>
            <a:ext cx="12192000" cy="19341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AUTRES SERVICES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2fb3c4f1ed6_0_609"/>
          <p:cNvSpPr/>
          <p:nvPr/>
        </p:nvSpPr>
        <p:spPr>
          <a:xfrm>
            <a:off x="7711438" y="1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2fb3c4f1ed6_0_609"/>
          <p:cNvSpPr/>
          <p:nvPr/>
        </p:nvSpPr>
        <p:spPr>
          <a:xfrm>
            <a:off x="7711438" y="-622499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g2fb3c4f1ed6_0_6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09475" y="321963"/>
            <a:ext cx="3108900" cy="12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fb3c4f1ed6_0_279"/>
          <p:cNvSpPr txBox="1"/>
          <p:nvPr/>
        </p:nvSpPr>
        <p:spPr>
          <a:xfrm>
            <a:off x="109050" y="103275"/>
            <a:ext cx="10064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US" sz="5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Nos trois valeurs</a:t>
            </a:r>
            <a:endParaRPr b="0" i="0" sz="5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2fb3c4f1ed6_0_279"/>
          <p:cNvSpPr txBox="1"/>
          <p:nvPr/>
        </p:nvSpPr>
        <p:spPr>
          <a:xfrm>
            <a:off x="2050675" y="2678975"/>
            <a:ext cx="75870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AutoNum type="arabicPeriod"/>
            </a:pPr>
            <a:r>
              <a:rPr b="0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Persévérance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AutoNum type="arabicPeriod"/>
            </a:pPr>
            <a:r>
              <a:rPr b="0" i="0" lang="en-US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Engagement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AutoNum type="arabicPeriod"/>
            </a:pPr>
            <a:r>
              <a:rPr b="0" i="0" lang="en-US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Collaboration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2fb3c4f1ed6_0_279"/>
          <p:cNvSpPr/>
          <p:nvPr/>
        </p:nvSpPr>
        <p:spPr>
          <a:xfrm>
            <a:off x="9505774" y="0"/>
            <a:ext cx="2688336" cy="1332416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g2fb3c4f1ed6_0_2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9875" y="0"/>
            <a:ext cx="1920875" cy="79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2fb3c4f1ed6_0_2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1850" y="965174"/>
            <a:ext cx="10064650" cy="5749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fb3c4f1ed6_0_673"/>
          <p:cNvSpPr txBox="1"/>
          <p:nvPr/>
        </p:nvSpPr>
        <p:spPr>
          <a:xfrm>
            <a:off x="101325" y="466350"/>
            <a:ext cx="7104000" cy="5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9687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b="1" i="0" lang="en-US" sz="33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PARTICULARITÉS DE L’HORAIRE</a:t>
            </a:r>
            <a:r>
              <a:rPr b="1" i="0" lang="en-US" sz="32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texte, clipart&#10;&#10;Description générée automatiquement" id="199" name="Google Shape;199;g2fb3c4f1ed6_0_6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7775" y="6092447"/>
            <a:ext cx="2230650" cy="70440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2fb3c4f1ed6_0_673"/>
          <p:cNvSpPr/>
          <p:nvPr/>
        </p:nvSpPr>
        <p:spPr>
          <a:xfrm>
            <a:off x="7711438" y="1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g2fb3c4f1ed6_0_6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3775" y="284375"/>
            <a:ext cx="3108900" cy="129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2fb3c4f1ed6_0_673"/>
          <p:cNvSpPr txBox="1"/>
          <p:nvPr>
            <p:ph idx="4294967295" type="body"/>
          </p:nvPr>
        </p:nvSpPr>
        <p:spPr>
          <a:xfrm>
            <a:off x="948451" y="1184725"/>
            <a:ext cx="3145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b="1" lang="en-US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Horaire régulier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203" name="Google Shape;203;g2fb3c4f1ed6_0_673"/>
          <p:cNvSpPr txBox="1"/>
          <p:nvPr/>
        </p:nvSpPr>
        <p:spPr>
          <a:xfrm>
            <a:off x="5310300" y="1463725"/>
            <a:ext cx="30000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Horaire inversé</a:t>
            </a:r>
            <a:endParaRPr b="0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2fb3c4f1ed6_0_673"/>
          <p:cNvSpPr txBox="1"/>
          <p:nvPr/>
        </p:nvSpPr>
        <p:spPr>
          <a:xfrm>
            <a:off x="948450" y="2443800"/>
            <a:ext cx="35667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4173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5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Dîner (et récup.) : 11h55 à 12h25</a:t>
            </a:r>
            <a:endParaRPr b="0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2fb3c4f1ed6_0_673"/>
          <p:cNvSpPr txBox="1"/>
          <p:nvPr/>
        </p:nvSpPr>
        <p:spPr>
          <a:xfrm>
            <a:off x="5310300" y="2456300"/>
            <a:ext cx="39633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4173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5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Dîner (et récup.) : 11h30 à 12h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2fb3c4f1ed6_0_673"/>
          <p:cNvSpPr txBox="1"/>
          <p:nvPr/>
        </p:nvSpPr>
        <p:spPr>
          <a:xfrm>
            <a:off x="948450" y="3549325"/>
            <a:ext cx="10295100" cy="30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en-US" sz="3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Dates importantes </a:t>
            </a:r>
            <a:endParaRPr b="1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 de l’étape 1 : 7 novembre 2024. Rencontre de parents 14  </a:t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</a:rPr>
              <a:t>    </a:t>
            </a:r>
            <a:r>
              <a:rPr b="0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nov. en soirée </a:t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</a:pPr>
            <a:r>
              <a:rPr lang="en-US" sz="2700">
                <a:solidFill>
                  <a:schemeClr val="lt1"/>
                </a:solidFill>
              </a:rPr>
              <a:t> </a:t>
            </a:r>
            <a:r>
              <a:rPr b="0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 de l’étape 2 : 7 février 2025. Rencontre de parents 20 </a:t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</a:rPr>
              <a:t> 					    </a:t>
            </a:r>
            <a:r>
              <a:rPr b="0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février en soirée.</a:t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Périodes sans discipline : 2 au 21 juin 2025.</a:t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fb3c4f1ed6_0_692"/>
          <p:cNvSpPr txBox="1"/>
          <p:nvPr/>
        </p:nvSpPr>
        <p:spPr>
          <a:xfrm>
            <a:off x="1331800" y="202650"/>
            <a:ext cx="5873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Rôle du tuteur</a:t>
            </a:r>
            <a:endParaRPr b="1" i="0" sz="1400" u="none" cap="none" strike="noStrike">
              <a:solidFill>
                <a:srgbClr val="FFFFFF"/>
              </a:solidFill>
            </a:endParaRPr>
          </a:p>
        </p:txBody>
      </p:sp>
      <p:sp>
        <p:nvSpPr>
          <p:cNvPr id="212" name="Google Shape;212;g2fb3c4f1ed6_0_692"/>
          <p:cNvSpPr txBox="1"/>
          <p:nvPr/>
        </p:nvSpPr>
        <p:spPr>
          <a:xfrm>
            <a:off x="445850" y="1574550"/>
            <a:ext cx="11385300" cy="50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Noto Sans Symbols"/>
              <a:buChar char="●"/>
            </a:pPr>
            <a:r>
              <a:rPr lang="en-US" sz="2520">
                <a:solidFill>
                  <a:schemeClr val="lt1"/>
                </a:solidFill>
              </a:rPr>
              <a:t>Informer les élèves et les parents des règlements, </a:t>
            </a:r>
            <a:endParaRPr sz="2520">
              <a:solidFill>
                <a:schemeClr val="lt1"/>
              </a:solidFill>
            </a:endParaRPr>
          </a:p>
          <a:p>
            <a:pPr indent="0" lvl="0" marL="609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20">
                <a:solidFill>
                  <a:schemeClr val="lt1"/>
                </a:solidFill>
              </a:rPr>
              <a:t>services et activités de l’école.</a:t>
            </a:r>
            <a:endParaRPr sz="2700">
              <a:solidFill>
                <a:schemeClr val="lt1"/>
              </a:solidFill>
            </a:endParaRPr>
          </a:p>
          <a:p>
            <a:pPr indent="-43815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Noto Sans Symbols"/>
              <a:buChar char="●"/>
            </a:pPr>
            <a:r>
              <a:rPr lang="en-US" sz="2520">
                <a:solidFill>
                  <a:schemeClr val="lt1"/>
                </a:solidFill>
              </a:rPr>
              <a:t>Assurer le suivi des observations.</a:t>
            </a:r>
            <a:endParaRPr sz="2700">
              <a:solidFill>
                <a:schemeClr val="lt1"/>
              </a:solidFill>
            </a:endParaRPr>
          </a:p>
          <a:p>
            <a:pPr indent="-43815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Noto Sans Symbols"/>
              <a:buChar char="●"/>
            </a:pPr>
            <a:r>
              <a:rPr lang="en-US" sz="2520">
                <a:solidFill>
                  <a:schemeClr val="lt1"/>
                </a:solidFill>
              </a:rPr>
              <a:t>Être en relation d’aide auprès des élèves (respect du contrat PALS &amp; réussite scolaire). </a:t>
            </a:r>
            <a:endParaRPr sz="2520">
              <a:solidFill>
                <a:schemeClr val="lt1"/>
              </a:solidFill>
            </a:endParaRPr>
          </a:p>
          <a:p>
            <a:pPr indent="-43815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Noto Sans Symbols"/>
              <a:buChar char="●"/>
            </a:pPr>
            <a:r>
              <a:rPr lang="en-US" sz="2520">
                <a:solidFill>
                  <a:schemeClr val="lt1"/>
                </a:solidFill>
              </a:rPr>
              <a:t>Contacter les parents des élèves…</a:t>
            </a:r>
            <a:endParaRPr sz="2700">
              <a:solidFill>
                <a:schemeClr val="lt1"/>
              </a:solidFill>
            </a:endParaRPr>
          </a:p>
          <a:p>
            <a:pPr indent="-384175" lvl="0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50"/>
              <a:buChar char="-"/>
            </a:pPr>
            <a:r>
              <a:rPr lang="en-US" sz="2450">
                <a:solidFill>
                  <a:schemeClr val="lt1"/>
                </a:solidFill>
              </a:rPr>
              <a:t>en début d’année, par téléphone, par écrit ou via Mozaïk ;</a:t>
            </a:r>
            <a:endParaRPr sz="2600">
              <a:solidFill>
                <a:schemeClr val="lt1"/>
              </a:solidFill>
            </a:endParaRPr>
          </a:p>
          <a:p>
            <a:pPr indent="45720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50">
                <a:solidFill>
                  <a:schemeClr val="lt1"/>
                </a:solidFill>
              </a:rPr>
              <a:t>  -  en cours d’étape, </a:t>
            </a:r>
            <a:r>
              <a:rPr lang="en-US" sz="2450" u="sng">
                <a:solidFill>
                  <a:schemeClr val="lt1"/>
                </a:solidFill>
              </a:rPr>
              <a:t>au besoin</a:t>
            </a:r>
            <a:endParaRPr sz="2450" u="sng">
              <a:solidFill>
                <a:schemeClr val="lt1"/>
              </a:solidFill>
            </a:endParaRPr>
          </a:p>
          <a:p>
            <a:pPr indent="-375920" lvl="0" marL="45720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320"/>
              <a:buChar char="●"/>
            </a:pPr>
            <a:r>
              <a:rPr lang="en-US" sz="2320">
                <a:solidFill>
                  <a:schemeClr val="lt1"/>
                </a:solidFill>
              </a:rPr>
              <a:t>Agir à titre de conseil auprès du TES, de l’aide à la direction et de la direction adjointe. </a:t>
            </a:r>
            <a:endParaRPr sz="2520">
              <a:solidFill>
                <a:schemeClr val="lt1"/>
              </a:solidFill>
            </a:endParaRPr>
          </a:p>
        </p:txBody>
      </p:sp>
      <p:pic>
        <p:nvPicPr>
          <p:cNvPr descr="Une image contenant texte, clipart&#10;&#10;Description générée automatiquement" id="213" name="Google Shape;213;g2fb3c4f1ed6_0_6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38200" y="2519697"/>
            <a:ext cx="2230650" cy="70440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2fb3c4f1ed6_0_692"/>
          <p:cNvSpPr/>
          <p:nvPr/>
        </p:nvSpPr>
        <p:spPr>
          <a:xfrm>
            <a:off x="7787938" y="-611911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g2fb3c4f1ed6_0_6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3775" y="0"/>
            <a:ext cx="3108900" cy="12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"/>
          <p:cNvSpPr txBox="1"/>
          <p:nvPr>
            <p:ph idx="1" type="body"/>
          </p:nvPr>
        </p:nvSpPr>
        <p:spPr>
          <a:xfrm>
            <a:off x="609600" y="1600200"/>
            <a:ext cx="5124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CONTRAT 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D’ENGAGEMENT 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PALS</a:t>
            </a:r>
            <a:endParaRPr/>
          </a:p>
        </p:txBody>
      </p:sp>
      <p:pic>
        <p:nvPicPr>
          <p:cNvPr id="221" name="Google Shape;22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5375" y="0"/>
            <a:ext cx="4458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2017-09-10T13:05:51Z</dcterms:created>
  <dc:creator>Roy Marie-Josée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0x010100C7A343758CD71646AE7DCD661CE21C8E</vt:lpwstr>
  </property>
  <property fmtid="{D5CDD505-2E9C-101B-9397-08002B2CF9AE}" pid="3" name="_ip_UnifiedCompliancePolicyUIAction">
    <vt:lpwstr/>
  </property>
  <property fmtid="{D5CDD505-2E9C-101B-9397-08002B2CF9AE}" pid="4" name="_ip_UnifiedCompliancePolicyProperties">
    <vt:lpwstr/>
  </property>
</Properties>
</file>