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4"/>
  </p:sldMasterIdLst>
  <p:notesMasterIdLst>
    <p:notesMasterId r:id="rId17"/>
  </p:notesMasterIdLst>
  <p:sldIdLst>
    <p:sldId id="256" r:id="rId5"/>
    <p:sldId id="257" r:id="rId6"/>
    <p:sldId id="258" r:id="rId7"/>
    <p:sldId id="259" r:id="rId8"/>
    <p:sldId id="260" r:id="rId9"/>
    <p:sldId id="262" r:id="rId10"/>
    <p:sldId id="263" r:id="rId11"/>
    <p:sldId id="264" r:id="rId12"/>
    <p:sldId id="265" r:id="rId13"/>
    <p:sldId id="266" r:id="rId14"/>
    <p:sldId id="267" r:id="rId15"/>
    <p:sldId id="268" r:id="rId16"/>
  </p:sldIdLst>
  <p:sldSz cx="9144000" cy="5143500" type="screen16x9"/>
  <p:notesSz cx="6858000" cy="9144000"/>
  <p:embeddedFontLst>
    <p:embeddedFont>
      <p:font typeface="Nunito" pitchFamily="2"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940"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font" Target="fonts/font4.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g2f606ff3314c412e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6" name="Google Shape;346;g2f606ff3314c412e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g227028c1a61_0_1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 name="Google Shape;352;g227028c1a61_0_1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g227028c1a61_1_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3" name="Google Shape;363;g227028c1a61_1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2f606ff3314c412e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2f606ff3314c412e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2f606ff3314c412e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2f606ff3314c412e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2f606ff3314c412e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2f606ff3314c412e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2f606ff3314c412e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2f606ff3314c412e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13302ef3ef4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9" name="Google Shape;319;g13302ef3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g2f606ff3314c412e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 name="Google Shape;325;g2f606ff3314c412e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g2f606ff3314c412e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1" name="Google Shape;331;g2f606ff3314c412e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g227028c1a61_0_92:notes"/>
          <p:cNvSpPr>
            <a:spLocks noGrp="1" noRot="1" noChangeAspect="1"/>
          </p:cNvSpPr>
          <p:nvPr>
            <p:ph type="sldImg" idx="2"/>
          </p:nvPr>
        </p:nvSpPr>
        <p:spPr>
          <a:xfrm>
            <a:off x="330200" y="685487"/>
            <a:ext cx="61977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337" name="Google Shape;337;g227028c1a61_0_92:notes"/>
          <p:cNvSpPr txBox="1">
            <a:spLocks noGrp="1"/>
          </p:cNvSpPr>
          <p:nvPr>
            <p:ph type="body" idx="1"/>
          </p:nvPr>
        </p:nvSpPr>
        <p:spPr>
          <a:xfrm>
            <a:off x="685800" y="4344025"/>
            <a:ext cx="5486400" cy="4114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800"/>
              <a:buNone/>
            </a:pPr>
            <a:endParaRPr/>
          </a:p>
          <a:p>
            <a:pPr marL="0" lvl="0" indent="0" algn="l" rtl="0">
              <a:lnSpc>
                <a:spcPct val="100000"/>
              </a:lnSpc>
              <a:spcBef>
                <a:spcPts val="0"/>
              </a:spcBef>
              <a:spcAft>
                <a:spcPts val="0"/>
              </a:spcAft>
              <a:buSzPts val="1800"/>
              <a:buNone/>
            </a:pPr>
            <a:r>
              <a:rPr lang="fr-CA"/>
              <a:t>Pour les mathématiques, la réussite de l’une ou l’autre des séquences est suffisante.</a:t>
            </a:r>
            <a:endParaRPr/>
          </a:p>
          <a:p>
            <a:pPr marL="0" lvl="0" indent="0" algn="l" rtl="0">
              <a:lnSpc>
                <a:spcPct val="100000"/>
              </a:lnSpc>
              <a:spcBef>
                <a:spcPts val="0"/>
              </a:spcBef>
              <a:spcAft>
                <a:spcPts val="0"/>
              </a:spcAft>
              <a:buSzPts val="1800"/>
              <a:buNone/>
            </a:pPr>
            <a:endParaRPr/>
          </a:p>
          <a:p>
            <a:pPr marL="0" lvl="0" indent="0" algn="l" rtl="0">
              <a:lnSpc>
                <a:spcPct val="100000"/>
              </a:lnSpc>
              <a:spcBef>
                <a:spcPts val="0"/>
              </a:spcBef>
              <a:spcAft>
                <a:spcPts val="0"/>
              </a:spcAft>
              <a:buSzPts val="1800"/>
              <a:buNone/>
            </a:pPr>
            <a:endParaRPr/>
          </a:p>
          <a:p>
            <a:pPr marL="0" lvl="0" indent="0" algn="l" rtl="0">
              <a:lnSpc>
                <a:spcPct val="100000"/>
              </a:lnSpc>
              <a:spcBef>
                <a:spcPts val="0"/>
              </a:spcBef>
              <a:spcAft>
                <a:spcPts val="0"/>
              </a:spcAft>
              <a:buSzPts val="1800"/>
              <a:buNone/>
            </a:pPr>
            <a:r>
              <a:rPr lang="fr-CA"/>
              <a:t>Par rapport à la math et la science pour le DES on demande de réussir le minimum : la math CST de 4</a:t>
            </a:r>
            <a:r>
              <a:rPr lang="fr-CA" baseline="30000"/>
              <a:t>e</a:t>
            </a:r>
            <a:r>
              <a:rPr lang="fr-CA"/>
              <a:t> se et la science ST de 4</a:t>
            </a:r>
            <a:r>
              <a:rPr lang="fr-CA" baseline="30000"/>
              <a:t>e</a:t>
            </a:r>
            <a:r>
              <a:rPr lang="fr-CA"/>
              <a:t>.</a:t>
            </a:r>
            <a:endParaRPr/>
          </a:p>
          <a:p>
            <a:pPr marL="0" lvl="0" indent="0" algn="l" rtl="0">
              <a:lnSpc>
                <a:spcPct val="100000"/>
              </a:lnSpc>
              <a:spcBef>
                <a:spcPts val="0"/>
              </a:spcBef>
              <a:spcAft>
                <a:spcPts val="0"/>
              </a:spcAft>
              <a:buSzPts val="1800"/>
              <a:buNone/>
            </a:pPr>
            <a:r>
              <a:rPr lang="fr-CA"/>
              <a:t>Certains programmes au cégep demandent plus que les critères de base du DES.  Donc parfois, math et sciences enrichies de 4</a:t>
            </a:r>
            <a:r>
              <a:rPr lang="fr-CA" baseline="30000"/>
              <a:t>e</a:t>
            </a:r>
            <a:r>
              <a:rPr lang="fr-CA"/>
              <a:t> et  5e sec</a:t>
            </a:r>
            <a:endParaRPr/>
          </a:p>
          <a:p>
            <a:pPr marL="0" lvl="0" indent="0" algn="l" rtl="0">
              <a:lnSpc>
                <a:spcPct val="100000"/>
              </a:lnSpc>
              <a:spcBef>
                <a:spcPts val="0"/>
              </a:spcBef>
              <a:spcAft>
                <a:spcPts val="0"/>
              </a:spcAft>
              <a:buSzPts val="1800"/>
              <a:buNone/>
            </a:pPr>
            <a:endParaRPr/>
          </a:p>
          <a:p>
            <a:pPr marL="0" lvl="0" indent="0" algn="l" rtl="0">
              <a:lnSpc>
                <a:spcPct val="100000"/>
              </a:lnSpc>
              <a:spcBef>
                <a:spcPts val="0"/>
              </a:spcBef>
              <a:spcAft>
                <a:spcPts val="0"/>
              </a:spcAft>
              <a:buSzPts val="1800"/>
              <a:buNone/>
            </a:pPr>
            <a:endParaRPr/>
          </a:p>
          <a:p>
            <a:pPr marL="0" lvl="0" indent="0" algn="l" rtl="0">
              <a:lnSpc>
                <a:spcPct val="100000"/>
              </a:lnSpc>
              <a:spcBef>
                <a:spcPts val="0"/>
              </a:spcBef>
              <a:spcAft>
                <a:spcPts val="0"/>
              </a:spcAft>
              <a:buSzPts val="1800"/>
              <a:buNone/>
            </a:pPr>
            <a:endParaRPr/>
          </a:p>
          <a:p>
            <a:pPr marL="0" lvl="0" indent="0" algn="l" rtl="0">
              <a:lnSpc>
                <a:spcPct val="100000"/>
              </a:lnSpc>
              <a:spcBef>
                <a:spcPts val="0"/>
              </a:spcBef>
              <a:spcAft>
                <a:spcPts val="0"/>
              </a:spcAft>
              <a:buSzPts val="1400"/>
              <a:buNone/>
            </a:pPr>
            <a:endParaRPr/>
          </a:p>
        </p:txBody>
      </p:sp>
      <p:sp>
        <p:nvSpPr>
          <p:cNvPr id="338" name="Google Shape;338;g227028c1a61_0_92:notes"/>
          <p:cNvSpPr txBox="1"/>
          <p:nvPr/>
        </p:nvSpPr>
        <p:spPr>
          <a:xfrm>
            <a:off x="3884612" y="8684926"/>
            <a:ext cx="2971800" cy="4575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r-CA" sz="1200" b="0" i="0" u="none" strike="noStrike" cap="none">
                <a:solidFill>
                  <a:srgbClr val="000000"/>
                </a:solidFill>
                <a:latin typeface="Arial"/>
                <a:ea typeface="Arial"/>
                <a:cs typeface="Arial"/>
                <a:sym typeface="Arial"/>
              </a:rPr>
              <a:t>9</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3"/>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343003"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7801210"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801210"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259418"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259418"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259418"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717625"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717625"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717625" y="3409675"/>
                <a:ext cx="316800" cy="1732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717625"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5400000">
                <a:off x="6725724" y="2701260"/>
                <a:ext cx="1208100" cy="1208100"/>
              </a:xfrm>
              <a:prstGeom prst="pie">
                <a:avLst>
                  <a:gd name="adj1" fmla="val 8244818"/>
                  <a:gd name="adj2" fmla="val 16246175"/>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2"/>
            <p:cNvSpPr/>
            <p:nvPr/>
          </p:nvSpPr>
          <p:spPr>
            <a:xfrm>
              <a:off x="8460975" y="1817775"/>
              <a:ext cx="396600" cy="396600"/>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rot="-8647347">
                <a:off x="7831319" y="285616"/>
                <a:ext cx="388018" cy="388018"/>
              </a:xfrm>
              <a:prstGeom prst="pie">
                <a:avLst>
                  <a:gd name="adj1" fmla="val 19376841"/>
                  <a:gd name="adj2" fmla="val 12313574"/>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5399795" y="360281"/>
              <a:ext cx="2577000" cy="2577000"/>
            </a:xfrm>
            <a:prstGeom prst="pie">
              <a:avLst>
                <a:gd name="adj1" fmla="val 8801158"/>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5399795" y="356358"/>
              <a:ext cx="2577000" cy="2577000"/>
            </a:xfrm>
            <a:prstGeom prst="pie">
              <a:avLst>
                <a:gd name="adj1" fmla="val 1255410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rot="-9830444">
              <a:off x="6469759" y="3480727"/>
              <a:ext cx="320148" cy="320148"/>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46;p2"/>
          <p:cNvSpPr txBox="1">
            <a:spLocks noGrp="1"/>
          </p:cNvSpPr>
          <p:nvPr>
            <p:ph type="ctrTitle"/>
          </p:nvPr>
        </p:nvSpPr>
        <p:spPr>
          <a:xfrm>
            <a:off x="824000" y="1613813"/>
            <a:ext cx="4255500" cy="18729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47" name="Google Shape;47;p2"/>
          <p:cNvSpPr txBox="1">
            <a:spLocks noGrp="1"/>
          </p:cNvSpPr>
          <p:nvPr>
            <p:ph type="subTitle" idx="1"/>
          </p:nvPr>
        </p:nvSpPr>
        <p:spPr>
          <a:xfrm>
            <a:off x="824000" y="3596300"/>
            <a:ext cx="4255500" cy="6954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48" name="Google Shape;48;p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1"/>
              <p:cNvSpPr/>
              <p:nvPr/>
            </p:nvSpPr>
            <p:spPr>
              <a:xfrm flipH="1">
                <a:off x="2688737" y="4091380"/>
                <a:ext cx="2319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1"/>
              <p:cNvSpPr/>
              <p:nvPr/>
            </p:nvSpPr>
            <p:spPr>
              <a:xfrm flipH="1">
                <a:off x="185675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1"/>
              <p:cNvSpPr/>
              <p:nvPr/>
            </p:nvSpPr>
            <p:spPr>
              <a:xfrm flipH="1">
                <a:off x="185675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11"/>
              <p:cNvSpPr/>
              <p:nvPr/>
            </p:nvSpPr>
            <p:spPr>
              <a:xfrm flipH="1">
                <a:off x="1856753"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1"/>
              <p:cNvSpPr/>
              <p:nvPr/>
            </p:nvSpPr>
            <p:spPr>
              <a:xfrm flipH="1">
                <a:off x="185675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1"/>
              <p:cNvSpPr/>
              <p:nvPr/>
            </p:nvSpPr>
            <p:spPr>
              <a:xfrm flipH="1">
                <a:off x="2228107"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1"/>
              <p:cNvSpPr/>
              <p:nvPr/>
            </p:nvSpPr>
            <p:spPr>
              <a:xfrm flipH="1">
                <a:off x="222810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1"/>
              <p:cNvSpPr/>
              <p:nvPr/>
            </p:nvSpPr>
            <p:spPr>
              <a:xfrm flipH="1">
                <a:off x="222810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1"/>
              <p:cNvSpPr/>
              <p:nvPr/>
            </p:nvSpPr>
            <p:spPr>
              <a:xfrm flipH="1">
                <a:off x="259946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1"/>
              <p:cNvSpPr/>
              <p:nvPr/>
            </p:nvSpPr>
            <p:spPr>
              <a:xfrm flipH="1">
                <a:off x="259946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1"/>
              <p:cNvSpPr/>
              <p:nvPr/>
            </p:nvSpPr>
            <p:spPr>
              <a:xfrm flipH="1">
                <a:off x="334217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1"/>
              <p:cNvSpPr/>
              <p:nvPr/>
            </p:nvSpPr>
            <p:spPr>
              <a:xfrm flipH="1">
                <a:off x="334217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1"/>
              <p:cNvSpPr/>
              <p:nvPr/>
            </p:nvSpPr>
            <p:spPr>
              <a:xfrm flipH="1">
                <a:off x="3342171"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1"/>
              <p:cNvSpPr/>
              <p:nvPr/>
            </p:nvSpPr>
            <p:spPr>
              <a:xfrm flipH="1">
                <a:off x="334217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1"/>
              <p:cNvSpPr/>
              <p:nvPr/>
            </p:nvSpPr>
            <p:spPr>
              <a:xfrm flipH="1">
                <a:off x="3713525"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1"/>
              <p:cNvSpPr/>
              <p:nvPr/>
            </p:nvSpPr>
            <p:spPr>
              <a:xfrm flipH="1">
                <a:off x="371352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1"/>
              <p:cNvSpPr/>
              <p:nvPr/>
            </p:nvSpPr>
            <p:spPr>
              <a:xfrm flipH="1">
                <a:off x="371352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1"/>
              <p:cNvSpPr/>
              <p:nvPr/>
            </p:nvSpPr>
            <p:spPr>
              <a:xfrm flipH="1">
                <a:off x="148539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1"/>
              <p:cNvSpPr/>
              <p:nvPr/>
            </p:nvSpPr>
            <p:spPr>
              <a:xfrm flipH="1">
                <a:off x="148539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1"/>
              <p:cNvSpPr/>
              <p:nvPr/>
            </p:nvSpPr>
            <p:spPr>
              <a:xfrm flipH="1">
                <a:off x="148539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1"/>
              <p:cNvSpPr/>
              <p:nvPr/>
            </p:nvSpPr>
            <p:spPr>
              <a:xfrm flipH="1">
                <a:off x="40848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1"/>
              <p:cNvSpPr/>
              <p:nvPr/>
            </p:nvSpPr>
            <p:spPr>
              <a:xfrm flipH="1">
                <a:off x="40848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1"/>
              <p:cNvSpPr/>
              <p:nvPr/>
            </p:nvSpPr>
            <p:spPr>
              <a:xfrm flipH="1">
                <a:off x="297081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1"/>
              <p:cNvSpPr/>
              <p:nvPr/>
            </p:nvSpPr>
            <p:spPr>
              <a:xfrm flipH="1">
                <a:off x="297081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1"/>
              <p:cNvSpPr/>
              <p:nvPr/>
            </p:nvSpPr>
            <p:spPr>
              <a:xfrm flipH="1">
                <a:off x="297081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1"/>
              <p:cNvSpPr/>
              <p:nvPr/>
            </p:nvSpPr>
            <p:spPr>
              <a:xfrm flipH="1">
                <a:off x="445623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1"/>
              <p:cNvSpPr/>
              <p:nvPr/>
            </p:nvSpPr>
            <p:spPr>
              <a:xfrm flipH="1">
                <a:off x="445623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1"/>
              <p:cNvSpPr/>
              <p:nvPr/>
            </p:nvSpPr>
            <p:spPr>
              <a:xfrm flipH="1">
                <a:off x="445623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1"/>
              <p:cNvSpPr/>
              <p:nvPr/>
            </p:nvSpPr>
            <p:spPr>
              <a:xfrm flipH="1">
                <a:off x="48275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1"/>
              <p:cNvSpPr/>
              <p:nvPr/>
            </p:nvSpPr>
            <p:spPr>
              <a:xfrm flipH="1">
                <a:off x="48275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1"/>
              <p:cNvSpPr/>
              <p:nvPr/>
            </p:nvSpPr>
            <p:spPr>
              <a:xfrm flipH="1">
                <a:off x="4827588"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1"/>
              <p:cNvSpPr/>
              <p:nvPr/>
            </p:nvSpPr>
            <p:spPr>
              <a:xfrm flipH="1">
                <a:off x="48275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1"/>
              <p:cNvSpPr/>
              <p:nvPr/>
            </p:nvSpPr>
            <p:spPr>
              <a:xfrm flipH="1">
                <a:off x="519894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1"/>
              <p:cNvSpPr/>
              <p:nvPr/>
            </p:nvSpPr>
            <p:spPr>
              <a:xfrm flipH="1">
                <a:off x="519894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1"/>
              <p:cNvSpPr/>
              <p:nvPr/>
            </p:nvSpPr>
            <p:spPr>
              <a:xfrm flipH="1">
                <a:off x="519894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1"/>
              <p:cNvSpPr/>
              <p:nvPr/>
            </p:nvSpPr>
            <p:spPr>
              <a:xfrm flipH="1">
                <a:off x="557029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1"/>
              <p:cNvSpPr/>
              <p:nvPr/>
            </p:nvSpPr>
            <p:spPr>
              <a:xfrm flipH="1">
                <a:off x="557029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1"/>
              <p:cNvSpPr/>
              <p:nvPr/>
            </p:nvSpPr>
            <p:spPr>
              <a:xfrm flipH="1">
                <a:off x="5941652"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1"/>
              <p:cNvSpPr/>
              <p:nvPr/>
            </p:nvSpPr>
            <p:spPr>
              <a:xfrm flipH="1">
                <a:off x="594165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1"/>
              <p:cNvSpPr/>
              <p:nvPr/>
            </p:nvSpPr>
            <p:spPr>
              <a:xfrm flipH="1">
                <a:off x="594165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1"/>
              <p:cNvSpPr/>
              <p:nvPr/>
            </p:nvSpPr>
            <p:spPr>
              <a:xfrm flipH="1">
                <a:off x="631300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1"/>
              <p:cNvSpPr/>
              <p:nvPr/>
            </p:nvSpPr>
            <p:spPr>
              <a:xfrm flipH="1">
                <a:off x="631300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1"/>
              <p:cNvSpPr/>
              <p:nvPr/>
            </p:nvSpPr>
            <p:spPr>
              <a:xfrm flipH="1">
                <a:off x="6313006"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1"/>
              <p:cNvSpPr/>
              <p:nvPr/>
            </p:nvSpPr>
            <p:spPr>
              <a:xfrm flipH="1">
                <a:off x="631300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1"/>
              <p:cNvSpPr/>
              <p:nvPr/>
            </p:nvSpPr>
            <p:spPr>
              <a:xfrm flipH="1">
                <a:off x="668436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11"/>
              <p:cNvSpPr/>
              <p:nvPr/>
            </p:nvSpPr>
            <p:spPr>
              <a:xfrm flipH="1">
                <a:off x="668436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1"/>
              <p:cNvSpPr/>
              <p:nvPr/>
            </p:nvSpPr>
            <p:spPr>
              <a:xfrm flipH="1">
                <a:off x="668436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1"/>
              <p:cNvSpPr/>
              <p:nvPr/>
            </p:nvSpPr>
            <p:spPr>
              <a:xfrm flipH="1">
                <a:off x="705571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1"/>
              <p:cNvSpPr/>
              <p:nvPr/>
            </p:nvSpPr>
            <p:spPr>
              <a:xfrm flipH="1">
                <a:off x="705571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1"/>
              <p:cNvSpPr/>
              <p:nvPr/>
            </p:nvSpPr>
            <p:spPr>
              <a:xfrm flipH="1">
                <a:off x="779842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1"/>
              <p:cNvSpPr/>
              <p:nvPr/>
            </p:nvSpPr>
            <p:spPr>
              <a:xfrm flipH="1">
                <a:off x="779842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1"/>
              <p:cNvSpPr/>
              <p:nvPr/>
            </p:nvSpPr>
            <p:spPr>
              <a:xfrm flipH="1">
                <a:off x="7798424"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1"/>
              <p:cNvSpPr/>
              <p:nvPr/>
            </p:nvSpPr>
            <p:spPr>
              <a:xfrm flipH="1">
                <a:off x="779842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1"/>
              <p:cNvSpPr/>
              <p:nvPr/>
            </p:nvSpPr>
            <p:spPr>
              <a:xfrm flipH="1">
                <a:off x="8169779"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1"/>
              <p:cNvSpPr/>
              <p:nvPr/>
            </p:nvSpPr>
            <p:spPr>
              <a:xfrm flipH="1">
                <a:off x="81697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1"/>
              <p:cNvSpPr/>
              <p:nvPr/>
            </p:nvSpPr>
            <p:spPr>
              <a:xfrm flipH="1">
                <a:off x="81697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1"/>
              <p:cNvSpPr/>
              <p:nvPr/>
            </p:nvSpPr>
            <p:spPr>
              <a:xfrm flipH="1">
                <a:off x="7427070"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1"/>
              <p:cNvSpPr/>
              <p:nvPr/>
            </p:nvSpPr>
            <p:spPr>
              <a:xfrm flipH="1">
                <a:off x="7427070"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1"/>
              <p:cNvSpPr/>
              <p:nvPr/>
            </p:nvSpPr>
            <p:spPr>
              <a:xfrm flipH="1">
                <a:off x="7427070"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1"/>
              <p:cNvSpPr/>
              <p:nvPr/>
            </p:nvSpPr>
            <p:spPr>
              <a:xfrm flipH="1">
                <a:off x="854113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1"/>
              <p:cNvSpPr/>
              <p:nvPr/>
            </p:nvSpPr>
            <p:spPr>
              <a:xfrm flipH="1">
                <a:off x="854113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1"/>
              <p:cNvSpPr/>
              <p:nvPr/>
            </p:nvSpPr>
            <p:spPr>
              <a:xfrm flipH="1">
                <a:off x="89124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1"/>
              <p:cNvSpPr/>
              <p:nvPr/>
            </p:nvSpPr>
            <p:spPr>
              <a:xfrm flipH="1">
                <a:off x="89124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1"/>
              <p:cNvSpPr/>
              <p:nvPr/>
            </p:nvSpPr>
            <p:spPr>
              <a:xfrm flipH="1">
                <a:off x="89124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68" name="Google Shape;268;p11"/>
          <p:cNvSpPr txBox="1">
            <a:spLocks noGrp="1"/>
          </p:cNvSpPr>
          <p:nvPr>
            <p:ph type="title" hasCustomPrompt="1"/>
          </p:nvPr>
        </p:nvSpPr>
        <p:spPr>
          <a:xfrm>
            <a:off x="1388625" y="772725"/>
            <a:ext cx="6366900" cy="18633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a:spLocks noGrp="1"/>
          </p:cNvSpPr>
          <p:nvPr>
            <p:ph type="body" idx="1"/>
          </p:nvPr>
        </p:nvSpPr>
        <p:spPr>
          <a:xfrm>
            <a:off x="1388625" y="2712300"/>
            <a:ext cx="6366900" cy="1111200"/>
          </a:xfrm>
          <a:prstGeom prst="rect">
            <a:avLst/>
          </a:prstGeom>
        </p:spPr>
        <p:txBody>
          <a:bodyPr spcFirstLastPara="1" wrap="square" lIns="91425" tIns="91425" rIns="91425" bIns="91425" anchor="t" anchorCtr="0">
            <a:normAutofit/>
          </a:bodyPr>
          <a:lstStyle>
            <a:lvl1pPr marL="457200" lvl="0" indent="-311150" algn="ctr">
              <a:spcBef>
                <a:spcPts val="0"/>
              </a:spcBef>
              <a:spcAft>
                <a:spcPts val="0"/>
              </a:spcAft>
              <a:buClr>
                <a:schemeClr val="lt1"/>
              </a:buClr>
              <a:buSzPts val="1300"/>
              <a:buChar char="●"/>
              <a:defRPr>
                <a:solidFill>
                  <a:schemeClr val="lt1"/>
                </a:solidFill>
              </a:defRPr>
            </a:lvl1pPr>
            <a:lvl2pPr marL="914400" lvl="1" indent="-298450" algn="ctr">
              <a:spcBef>
                <a:spcPts val="0"/>
              </a:spcBef>
              <a:spcAft>
                <a:spcPts val="0"/>
              </a:spcAft>
              <a:buClr>
                <a:schemeClr val="lt1"/>
              </a:buClr>
              <a:buSzPts val="1100"/>
              <a:buChar char="○"/>
              <a:defRPr>
                <a:solidFill>
                  <a:schemeClr val="lt1"/>
                </a:solidFill>
              </a:defRPr>
            </a:lvl2pPr>
            <a:lvl3pPr marL="1371600" lvl="2" indent="-298450" algn="ctr">
              <a:spcBef>
                <a:spcPts val="0"/>
              </a:spcBef>
              <a:spcAft>
                <a:spcPts val="0"/>
              </a:spcAft>
              <a:buClr>
                <a:schemeClr val="lt1"/>
              </a:buClr>
              <a:buSzPts val="1100"/>
              <a:buChar char="■"/>
              <a:defRPr>
                <a:solidFill>
                  <a:schemeClr val="lt1"/>
                </a:solidFill>
              </a:defRPr>
            </a:lvl3pPr>
            <a:lvl4pPr marL="1828800" lvl="3" indent="-298450" algn="ctr">
              <a:spcBef>
                <a:spcPts val="0"/>
              </a:spcBef>
              <a:spcAft>
                <a:spcPts val="0"/>
              </a:spcAft>
              <a:buClr>
                <a:schemeClr val="lt1"/>
              </a:buClr>
              <a:buSzPts val="1100"/>
              <a:buChar char="●"/>
              <a:defRPr>
                <a:solidFill>
                  <a:schemeClr val="lt1"/>
                </a:solidFill>
              </a:defRPr>
            </a:lvl4pPr>
            <a:lvl5pPr marL="2286000" lvl="4" indent="-298450" algn="ctr">
              <a:spcBef>
                <a:spcPts val="0"/>
              </a:spcBef>
              <a:spcAft>
                <a:spcPts val="0"/>
              </a:spcAft>
              <a:buClr>
                <a:schemeClr val="lt1"/>
              </a:buClr>
              <a:buSzPts val="1100"/>
              <a:buChar char="○"/>
              <a:defRPr>
                <a:solidFill>
                  <a:schemeClr val="lt1"/>
                </a:solidFill>
              </a:defRPr>
            </a:lvl5pPr>
            <a:lvl6pPr marL="2743200" lvl="5" indent="-298450" algn="ctr">
              <a:spcBef>
                <a:spcPts val="0"/>
              </a:spcBef>
              <a:spcAft>
                <a:spcPts val="0"/>
              </a:spcAft>
              <a:buClr>
                <a:schemeClr val="lt1"/>
              </a:buClr>
              <a:buSzPts val="1100"/>
              <a:buChar char="■"/>
              <a:defRPr>
                <a:solidFill>
                  <a:schemeClr val="lt1"/>
                </a:solidFill>
              </a:defRPr>
            </a:lvl6pPr>
            <a:lvl7pPr marL="3200400" lvl="6" indent="-298450" algn="ctr">
              <a:spcBef>
                <a:spcPts val="0"/>
              </a:spcBef>
              <a:spcAft>
                <a:spcPts val="0"/>
              </a:spcAft>
              <a:buClr>
                <a:schemeClr val="lt1"/>
              </a:buClr>
              <a:buSzPts val="1100"/>
              <a:buChar char="●"/>
              <a:defRPr>
                <a:solidFill>
                  <a:schemeClr val="lt1"/>
                </a:solidFill>
              </a:defRPr>
            </a:lvl7pPr>
            <a:lvl8pPr marL="3657600" lvl="7" indent="-298450" algn="ctr">
              <a:spcBef>
                <a:spcPts val="0"/>
              </a:spcBef>
              <a:spcAft>
                <a:spcPts val="0"/>
              </a:spcAft>
              <a:buClr>
                <a:schemeClr val="lt1"/>
              </a:buClr>
              <a:buSzPts val="1100"/>
              <a:buChar char="○"/>
              <a:defRPr>
                <a:solidFill>
                  <a:schemeClr val="lt1"/>
                </a:solidFill>
              </a:defRPr>
            </a:lvl8pPr>
            <a:lvl9pPr marL="4114800" lvl="8" indent="-298450" algn="ctr">
              <a:spcBef>
                <a:spcPts val="0"/>
              </a:spcBef>
              <a:spcAft>
                <a:spcPts val="0"/>
              </a:spcAft>
              <a:buClr>
                <a:schemeClr val="lt1"/>
              </a:buClr>
              <a:buSzPts val="1100"/>
              <a:buChar char="■"/>
              <a:defRPr>
                <a:solidFill>
                  <a:schemeClr val="lt1"/>
                </a:solidFill>
              </a:defRPr>
            </a:lvl9pPr>
          </a:lstStyle>
          <a:p>
            <a:endParaRPr/>
          </a:p>
        </p:txBody>
      </p:sp>
      <p:sp>
        <p:nvSpPr>
          <p:cNvPr id="270" name="Google Shape;270;p11"/>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71"/>
        <p:cNvGrpSpPr/>
        <p:nvPr/>
      </p:nvGrpSpPr>
      <p:grpSpPr>
        <a:xfrm>
          <a:off x="0" y="0"/>
          <a:ext cx="0" cy="0"/>
          <a:chOff x="0" y="0"/>
          <a:chExt cx="0" cy="0"/>
        </a:xfrm>
      </p:grpSpPr>
      <p:sp>
        <p:nvSpPr>
          <p:cNvPr id="272" name="Google Shape;272;p1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273"/>
        <p:cNvGrpSpPr/>
        <p:nvPr/>
      </p:nvGrpSpPr>
      <p:grpSpPr>
        <a:xfrm>
          <a:off x="0" y="0"/>
          <a:ext cx="0" cy="0"/>
          <a:chOff x="0" y="0"/>
          <a:chExt cx="0" cy="0"/>
        </a:xfrm>
      </p:grpSpPr>
      <p:sp>
        <p:nvSpPr>
          <p:cNvPr id="274" name="Google Shape;274;p13"/>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75" name="Google Shape;275;p13"/>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76" name="Google Shape;276;p13"/>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7" name="Google Shape;277;p13"/>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8" name="Google Shape;278;p13"/>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rot="10800000">
                <a:off x="1063183"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rot="10800000">
                <a:off x="604976"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rot="10800000">
                <a:off x="604976"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rot="10800000">
                <a:off x="146769" y="3441"/>
                <a:ext cx="316800" cy="1384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rot="10800000">
                <a:off x="146769"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rot="10800000">
                <a:off x="146769"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6775084"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7367299"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7367299"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7959516"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959516"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7959516"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8551731"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8551731"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551731" y="2904008"/>
                <a:ext cx="409500" cy="22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8551731"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2" name="Google Shape;82;p3"/>
          <p:cNvSpPr txBox="1">
            <a:spLocks noGrp="1"/>
          </p:cNvSpPr>
          <p:nvPr>
            <p:ph type="title"/>
          </p:nvPr>
        </p:nvSpPr>
        <p:spPr>
          <a:xfrm>
            <a:off x="824000" y="1613825"/>
            <a:ext cx="5857800" cy="18729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83" name="Google Shape;83;p3"/>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 name="Google Shape;88;p4"/>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89" name="Google Shape;89;p4"/>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0" name="Google Shape;90;p4"/>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5"/>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5"/>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6" name="Google Shape;96;p5"/>
          <p:cNvSpPr txBox="1">
            <a:spLocks noGrp="1"/>
          </p:cNvSpPr>
          <p:nvPr>
            <p:ph type="body" idx="1"/>
          </p:nvPr>
        </p:nvSpPr>
        <p:spPr>
          <a:xfrm>
            <a:off x="1303800" y="1990050"/>
            <a:ext cx="34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7" name="Google Shape;97;p5"/>
          <p:cNvSpPr txBox="1">
            <a:spLocks noGrp="1"/>
          </p:cNvSpPr>
          <p:nvPr>
            <p:ph type="body" idx="2"/>
          </p:nvPr>
        </p:nvSpPr>
        <p:spPr>
          <a:xfrm>
            <a:off x="4903650" y="1990050"/>
            <a:ext cx="34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5"/>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6"/>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6"/>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04" name="Google Shape;104;p6"/>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7"/>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 name="Google Shape;109;p7"/>
          <p:cNvSpPr txBox="1">
            <a:spLocks noGrp="1"/>
          </p:cNvSpPr>
          <p:nvPr>
            <p:ph type="title"/>
          </p:nvPr>
        </p:nvSpPr>
        <p:spPr>
          <a:xfrm>
            <a:off x="1303800" y="598575"/>
            <a:ext cx="3312000" cy="15900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10" name="Google Shape;110;p7"/>
          <p:cNvSpPr txBox="1">
            <a:spLocks noGrp="1"/>
          </p:cNvSpPr>
          <p:nvPr>
            <p:ph type="body" idx="1"/>
          </p:nvPr>
        </p:nvSpPr>
        <p:spPr>
          <a:xfrm>
            <a:off x="1303800" y="2309675"/>
            <a:ext cx="3312000" cy="22218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11" name="Google Shape;111;p7"/>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dk1"/>
        </a:solidFill>
        <a:effectLst/>
      </p:bgPr>
    </p:bg>
    <p:spTree>
      <p:nvGrpSpPr>
        <p:cNvPr id="1"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8"/>
              <p:cNvSpPr/>
              <p:nvPr/>
            </p:nvSpPr>
            <p:spPr>
              <a:xfrm rot="-8648551">
                <a:off x="7594313" y="527721"/>
                <a:ext cx="937226" cy="937226"/>
              </a:xfrm>
              <a:prstGeom prst="pie">
                <a:avLst>
                  <a:gd name="adj1" fmla="val 19376841"/>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8"/>
              <p:cNvSpPr/>
              <p:nvPr/>
            </p:nvSpPr>
            <p:spPr>
              <a:xfrm rot="2150259">
                <a:off x="8408218" y="2008610"/>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8"/>
              <p:cNvSpPr/>
              <p:nvPr/>
            </p:nvSpPr>
            <p:spPr>
              <a:xfrm rot="2150259">
                <a:off x="6868362" y="196705"/>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5" name="Google Shape;125;p8"/>
          <p:cNvSpPr txBox="1">
            <a:spLocks noGrp="1"/>
          </p:cNvSpPr>
          <p:nvPr>
            <p:ph type="title"/>
          </p:nvPr>
        </p:nvSpPr>
        <p:spPr>
          <a:xfrm>
            <a:off x="824000" y="763600"/>
            <a:ext cx="5857800" cy="35733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126" name="Google Shape;126;p8"/>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9"/>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 name="Google Shape;131;p9"/>
          <p:cNvSpPr txBox="1">
            <a:spLocks noGrp="1"/>
          </p:cNvSpPr>
          <p:nvPr>
            <p:ph type="title"/>
          </p:nvPr>
        </p:nvSpPr>
        <p:spPr>
          <a:xfrm>
            <a:off x="1303800" y="598575"/>
            <a:ext cx="3430500" cy="19902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32" name="Google Shape;132;p9"/>
          <p:cNvSpPr txBox="1">
            <a:spLocks noGrp="1"/>
          </p:cNvSpPr>
          <p:nvPr>
            <p:ph type="subTitle" idx="1"/>
          </p:nvPr>
        </p:nvSpPr>
        <p:spPr>
          <a:xfrm>
            <a:off x="1303800" y="2743203"/>
            <a:ext cx="3430500" cy="7260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33" name="Google Shape;133;p9"/>
          <p:cNvSpPr txBox="1">
            <a:spLocks noGrp="1"/>
          </p:cNvSpPr>
          <p:nvPr>
            <p:ph type="body" idx="2"/>
          </p:nvPr>
        </p:nvSpPr>
        <p:spPr>
          <a:xfrm>
            <a:off x="4903700" y="661000"/>
            <a:ext cx="3430500" cy="38706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34" name="Google Shape;134;p9"/>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0"/>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10"/>
          <p:cNvSpPr txBox="1">
            <a:spLocks noGrp="1"/>
          </p:cNvSpPr>
          <p:nvPr>
            <p:ph type="body" idx="1"/>
          </p:nvPr>
        </p:nvSpPr>
        <p:spPr>
          <a:xfrm>
            <a:off x="1303800" y="4138975"/>
            <a:ext cx="5843100" cy="534900"/>
          </a:xfrm>
          <a:prstGeom prst="rect">
            <a:avLst/>
          </a:prstGeom>
        </p:spPr>
        <p:txBody>
          <a:bodyPr spcFirstLastPara="1" wrap="square" lIns="91425" tIns="91425" rIns="91425" bIns="91425" anchor="t" anchorCtr="0">
            <a:normAutofit/>
          </a:bodyPr>
          <a:lstStyle>
            <a:lvl1pPr marL="457200" lvl="0" indent="-228600">
              <a:lnSpc>
                <a:spcPct val="100000"/>
              </a:lnSpc>
              <a:spcBef>
                <a:spcPts val="0"/>
              </a:spcBef>
              <a:spcAft>
                <a:spcPts val="0"/>
              </a:spcAft>
              <a:buSzPts val="1300"/>
              <a:buNone/>
              <a:defRPr/>
            </a:lvl1pPr>
          </a:lstStyle>
          <a:p>
            <a:endParaRPr/>
          </a:p>
        </p:txBody>
      </p:sp>
      <p:sp>
        <p:nvSpPr>
          <p:cNvPr id="140" name="Google Shape;140;p10"/>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CA"/>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omentu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marL="914400" lvl="1"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marL="1371600" lvl="2"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marL="1828800" lvl="3"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marL="2286000" lvl="4"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marL="2743200" lvl="5"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marL="3200400" lvl="6"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marL="3657600" lvl="7"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marL="4114800" lvl="8"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9pPr>
          </a:lstStyle>
          <a:p>
            <a:endParaRPr/>
          </a:p>
        </p:txBody>
      </p:sp>
      <p:sp>
        <p:nvSpPr>
          <p:cNvPr id="8" name="Google Shape;8;p1"/>
          <p:cNvSpPr txBox="1">
            <a:spLocks noGrp="1"/>
          </p:cNvSpPr>
          <p:nvPr>
            <p:ph type="sldNum" idx="12"/>
          </p:nvPr>
        </p:nvSpPr>
        <p:spPr>
          <a:xfrm>
            <a:off x="8451046" y="4736976"/>
            <a:ext cx="548700" cy="393600"/>
          </a:xfrm>
          <a:prstGeom prst="rect">
            <a:avLst/>
          </a:prstGeom>
          <a:noFill/>
          <a:ln>
            <a:noFill/>
          </a:ln>
        </p:spPr>
        <p:txBody>
          <a:bodyPr spcFirstLastPara="1" wrap="square" lIns="91425" tIns="91425" rIns="91425" bIns="91425" anchor="ctr" anchorCtr="0">
            <a:norm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fr-CA"/>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14"/>
          <p:cNvSpPr txBox="1">
            <a:spLocks noGrp="1"/>
          </p:cNvSpPr>
          <p:nvPr>
            <p:ph type="ctrTitle"/>
          </p:nvPr>
        </p:nvSpPr>
        <p:spPr>
          <a:xfrm>
            <a:off x="119733" y="1420650"/>
            <a:ext cx="7801500" cy="17301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fr-CA">
                <a:latin typeface="Arial"/>
                <a:ea typeface="Arial"/>
                <a:cs typeface="Arial"/>
                <a:sym typeface="Arial"/>
              </a:rPr>
              <a:t>Rencontre d’information</a:t>
            </a:r>
            <a:r>
              <a:rPr lang="fr-CA"/>
              <a:t> </a:t>
            </a:r>
            <a:endParaRPr/>
          </a:p>
        </p:txBody>
      </p:sp>
      <p:sp>
        <p:nvSpPr>
          <p:cNvPr id="284" name="Google Shape;284;p14"/>
          <p:cNvSpPr txBox="1">
            <a:spLocks noGrp="1"/>
          </p:cNvSpPr>
          <p:nvPr>
            <p:ph type="subTitle" idx="1"/>
          </p:nvPr>
        </p:nvSpPr>
        <p:spPr>
          <a:xfrm>
            <a:off x="119725" y="2571750"/>
            <a:ext cx="4699200" cy="1260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fr-CA" sz="2200">
                <a:latin typeface="Arial"/>
                <a:ea typeface="Arial"/>
                <a:cs typeface="Arial"/>
                <a:sym typeface="Arial"/>
              </a:rPr>
              <a:t>Profil Exploration Carrières</a:t>
            </a:r>
            <a:endParaRPr sz="2200">
              <a:latin typeface="Arial"/>
              <a:ea typeface="Arial"/>
              <a:cs typeface="Arial"/>
              <a:sym typeface="Arial"/>
            </a:endParaRPr>
          </a:p>
          <a:p>
            <a:pPr marL="0" lvl="0" indent="0" algn="l" rtl="0">
              <a:spcBef>
                <a:spcPts val="0"/>
              </a:spcBef>
              <a:spcAft>
                <a:spcPts val="0"/>
              </a:spcAft>
              <a:buNone/>
            </a:pPr>
            <a:r>
              <a:rPr lang="fr-CA" sz="2200">
                <a:latin typeface="Arial"/>
                <a:ea typeface="Arial"/>
                <a:cs typeface="Arial"/>
                <a:sym typeface="Arial"/>
              </a:rPr>
              <a:t>2025-2026</a:t>
            </a:r>
            <a:endParaRPr sz="2200">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24"/>
          <p:cNvSpPr txBox="1">
            <a:spLocks noGrp="1"/>
          </p:cNvSpPr>
          <p:nvPr>
            <p:ph type="title"/>
          </p:nvPr>
        </p:nvSpPr>
        <p:spPr>
          <a:xfrm>
            <a:off x="311700" y="152200"/>
            <a:ext cx="8520600" cy="801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fr-CA" sz="2400" b="0">
                <a:latin typeface="Arial"/>
                <a:ea typeface="Arial"/>
                <a:cs typeface="Arial"/>
                <a:sym typeface="Arial"/>
              </a:rPr>
              <a:t>Après le PEC …</a:t>
            </a:r>
            <a:endParaRPr sz="2400" b="0">
              <a:latin typeface="Arial"/>
              <a:ea typeface="Arial"/>
              <a:cs typeface="Arial"/>
              <a:sym typeface="Arial"/>
            </a:endParaRPr>
          </a:p>
        </p:txBody>
      </p:sp>
      <p:sp>
        <p:nvSpPr>
          <p:cNvPr id="349" name="Google Shape;349;p24"/>
          <p:cNvSpPr txBox="1">
            <a:spLocks noGrp="1"/>
          </p:cNvSpPr>
          <p:nvPr>
            <p:ph type="body" idx="1"/>
          </p:nvPr>
        </p:nvSpPr>
        <p:spPr>
          <a:xfrm>
            <a:off x="311700" y="1877450"/>
            <a:ext cx="6153300" cy="3416400"/>
          </a:xfrm>
          <a:prstGeom prst="rect">
            <a:avLst/>
          </a:prstGeom>
          <a:solidFill>
            <a:schemeClr val="lt1"/>
          </a:solidFill>
        </p:spPr>
        <p:txBody>
          <a:bodyPr spcFirstLastPara="1" wrap="square" lIns="91425" tIns="91425" rIns="91425" bIns="91425" anchor="t" anchorCtr="0">
            <a:normAutofit/>
          </a:bodyPr>
          <a:lstStyle/>
          <a:p>
            <a:pPr marL="457200" lvl="0" indent="-355600" algn="l" rtl="0">
              <a:spcBef>
                <a:spcPts val="0"/>
              </a:spcBef>
              <a:spcAft>
                <a:spcPts val="0"/>
              </a:spcAft>
              <a:buClr>
                <a:schemeClr val="accent1"/>
              </a:buClr>
              <a:buSzPts val="2000"/>
              <a:buFont typeface="Arial"/>
              <a:buChar char="❖"/>
            </a:pPr>
            <a:r>
              <a:rPr lang="fr-CA" sz="2000" dirty="0">
                <a:solidFill>
                  <a:schemeClr val="accent1"/>
                </a:solidFill>
                <a:latin typeface="Arial"/>
                <a:ea typeface="Arial"/>
                <a:cs typeface="Arial"/>
                <a:sym typeface="Arial"/>
              </a:rPr>
              <a:t>D.E.S. (2 façons d’obtenir son Diplôme d’études secondaires)</a:t>
            </a:r>
            <a:endParaRPr sz="2000" dirty="0">
              <a:solidFill>
                <a:schemeClr val="accent1"/>
              </a:solidFill>
              <a:latin typeface="Arial"/>
              <a:ea typeface="Arial"/>
              <a:cs typeface="Arial"/>
              <a:sym typeface="Arial"/>
            </a:endParaRPr>
          </a:p>
          <a:p>
            <a:pPr marL="0" lvl="0" indent="0" algn="l" rtl="0">
              <a:spcBef>
                <a:spcPts val="1200"/>
              </a:spcBef>
              <a:spcAft>
                <a:spcPts val="0"/>
              </a:spcAft>
              <a:buNone/>
            </a:pPr>
            <a:endParaRPr sz="2000">
              <a:solidFill>
                <a:schemeClr val="accent1"/>
              </a:solidFill>
              <a:latin typeface="Arial"/>
              <a:ea typeface="Arial"/>
              <a:cs typeface="Arial"/>
              <a:sym typeface="Arial"/>
            </a:endParaRPr>
          </a:p>
          <a:p>
            <a:pPr marL="457200" lvl="0" indent="-355600" algn="l" rtl="0">
              <a:spcBef>
                <a:spcPts val="1200"/>
              </a:spcBef>
              <a:spcAft>
                <a:spcPts val="0"/>
              </a:spcAft>
              <a:buClr>
                <a:schemeClr val="accent1"/>
              </a:buClr>
              <a:buSzPts val="2000"/>
              <a:buFont typeface="Arial"/>
              <a:buChar char="❖"/>
            </a:pPr>
            <a:r>
              <a:rPr lang="fr-CA" sz="2000" dirty="0">
                <a:solidFill>
                  <a:schemeClr val="accent1"/>
                </a:solidFill>
                <a:latin typeface="Arial"/>
                <a:ea typeface="Arial"/>
                <a:cs typeface="Arial"/>
                <a:sym typeface="Arial"/>
              </a:rPr>
              <a:t>C.E.A.N. (F.G.A. et/ou ACCES collégial)</a:t>
            </a:r>
            <a:endParaRPr sz="2000" dirty="0">
              <a:solidFill>
                <a:schemeClr val="accent1"/>
              </a:solidFill>
              <a:latin typeface="Arial"/>
              <a:ea typeface="Arial"/>
              <a:cs typeface="Arial"/>
              <a:sym typeface="Arial"/>
            </a:endParaRPr>
          </a:p>
          <a:p>
            <a:pPr marL="0" lvl="0" indent="0" algn="l" rtl="0">
              <a:spcBef>
                <a:spcPts val="1200"/>
              </a:spcBef>
              <a:spcAft>
                <a:spcPts val="0"/>
              </a:spcAft>
              <a:buNone/>
            </a:pPr>
            <a:endParaRPr sz="2000">
              <a:solidFill>
                <a:schemeClr val="accent1"/>
              </a:solidFill>
              <a:latin typeface="Arial"/>
              <a:ea typeface="Arial"/>
              <a:cs typeface="Arial"/>
              <a:sym typeface="Arial"/>
            </a:endParaRPr>
          </a:p>
          <a:p>
            <a:pPr marL="457200" lvl="0" indent="-355600" algn="l" rtl="0">
              <a:spcBef>
                <a:spcPts val="1200"/>
              </a:spcBef>
              <a:spcAft>
                <a:spcPts val="0"/>
              </a:spcAft>
              <a:buClr>
                <a:schemeClr val="accent1"/>
              </a:buClr>
              <a:buSzPts val="2000"/>
              <a:buFont typeface="Arial"/>
              <a:buChar char="❖"/>
            </a:pPr>
            <a:r>
              <a:rPr lang="fr-CA" sz="2000" dirty="0">
                <a:solidFill>
                  <a:schemeClr val="accent1"/>
                </a:solidFill>
                <a:latin typeface="Arial"/>
                <a:ea typeface="Arial"/>
                <a:cs typeface="Arial"/>
                <a:sym typeface="Arial"/>
              </a:rPr>
              <a:t>D.E.P. (critères)</a:t>
            </a:r>
            <a:endParaRPr sz="2000" dirty="0">
              <a:solidFill>
                <a:schemeClr val="accent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25"/>
          <p:cNvSpPr txBox="1">
            <a:spLocks noGrp="1"/>
          </p:cNvSpPr>
          <p:nvPr>
            <p:ph type="title"/>
          </p:nvPr>
        </p:nvSpPr>
        <p:spPr>
          <a:xfrm>
            <a:off x="457200" y="17692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fr-CA" sz="3400" b="1">
                <a:solidFill>
                  <a:srgbClr val="45818E"/>
                </a:solidFill>
              </a:rPr>
              <a:t>D.E.S. 3 matières</a:t>
            </a:r>
            <a:endParaRPr sz="3400" b="1">
              <a:solidFill>
                <a:srgbClr val="45818E"/>
              </a:solidFill>
            </a:endParaRPr>
          </a:p>
        </p:txBody>
      </p:sp>
      <p:sp>
        <p:nvSpPr>
          <p:cNvPr id="355" name="Google Shape;355;p25"/>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sz="2000"/>
          </a:p>
          <a:p>
            <a:pPr marL="0" lvl="0" indent="0" algn="l" rtl="0">
              <a:spcBef>
                <a:spcPts val="0"/>
              </a:spcBef>
              <a:spcAft>
                <a:spcPts val="0"/>
              </a:spcAft>
              <a:buNone/>
            </a:pPr>
            <a:endParaRPr sz="2000"/>
          </a:p>
          <a:p>
            <a:pPr marL="0" lvl="0" indent="457200" algn="l" rtl="0">
              <a:spcBef>
                <a:spcPts val="0"/>
              </a:spcBef>
              <a:spcAft>
                <a:spcPts val="0"/>
              </a:spcAft>
              <a:buNone/>
            </a:pPr>
            <a:r>
              <a:rPr lang="fr-CA" sz="2000" dirty="0">
                <a:solidFill>
                  <a:srgbClr val="45818E"/>
                </a:solidFill>
              </a:rPr>
              <a:t>Français de 5e sec. + 					</a:t>
            </a:r>
            <a:endParaRPr sz="2000">
              <a:solidFill>
                <a:srgbClr val="45818E"/>
              </a:solidFill>
            </a:endParaRPr>
          </a:p>
          <a:p>
            <a:pPr marL="0" lvl="0" indent="457200" algn="l" rtl="0">
              <a:spcBef>
                <a:spcPts val="360"/>
              </a:spcBef>
              <a:spcAft>
                <a:spcPts val="0"/>
              </a:spcAft>
              <a:buNone/>
            </a:pPr>
            <a:r>
              <a:rPr lang="fr-CA" sz="2000" dirty="0">
                <a:solidFill>
                  <a:srgbClr val="45818E"/>
                </a:solidFill>
              </a:rPr>
              <a:t>Anglais de 5e sec. + </a:t>
            </a:r>
            <a:endParaRPr sz="2000">
              <a:solidFill>
                <a:srgbClr val="45818E"/>
              </a:solidFill>
            </a:endParaRPr>
          </a:p>
          <a:p>
            <a:pPr marL="0" lvl="0" indent="457200" algn="l" rtl="0">
              <a:spcBef>
                <a:spcPts val="360"/>
              </a:spcBef>
              <a:spcAft>
                <a:spcPts val="0"/>
              </a:spcAft>
              <a:buNone/>
            </a:pPr>
            <a:r>
              <a:rPr lang="fr-CA" sz="2000" dirty="0">
                <a:solidFill>
                  <a:srgbClr val="45818E"/>
                </a:solidFill>
              </a:rPr>
              <a:t>Mathématique de 4e sec. +                   </a:t>
            </a:r>
            <a:endParaRPr sz="2000">
              <a:solidFill>
                <a:srgbClr val="45818E"/>
              </a:solidFill>
            </a:endParaRPr>
          </a:p>
          <a:p>
            <a:pPr marL="0" lvl="0" indent="457200" algn="l" rtl="0">
              <a:spcBef>
                <a:spcPts val="360"/>
              </a:spcBef>
              <a:spcAft>
                <a:spcPts val="0"/>
              </a:spcAft>
              <a:buNone/>
            </a:pPr>
            <a:r>
              <a:rPr lang="fr-CA" sz="2000" dirty="0">
                <a:solidFill>
                  <a:srgbClr val="45818E"/>
                </a:solidFill>
              </a:rPr>
              <a:t>1 unité de la FGA + </a:t>
            </a:r>
            <a:endParaRPr sz="2000">
              <a:solidFill>
                <a:srgbClr val="45818E"/>
              </a:solidFill>
            </a:endParaRPr>
          </a:p>
          <a:p>
            <a:pPr marL="0" lvl="0" indent="457200" algn="l" rtl="0">
              <a:spcBef>
                <a:spcPts val="360"/>
              </a:spcBef>
              <a:spcAft>
                <a:spcPts val="0"/>
              </a:spcAft>
              <a:buNone/>
            </a:pPr>
            <a:r>
              <a:rPr lang="fr-CA" sz="2000" dirty="0">
                <a:solidFill>
                  <a:srgbClr val="45818E"/>
                </a:solidFill>
              </a:rPr>
              <a:t>D.E.P. </a:t>
            </a:r>
            <a:endParaRPr sz="2000" dirty="0">
              <a:solidFill>
                <a:srgbClr val="45818E"/>
              </a:solidFill>
            </a:endParaRPr>
          </a:p>
        </p:txBody>
      </p:sp>
      <p:sp>
        <p:nvSpPr>
          <p:cNvPr id="356" name="Google Shape;356;p25"/>
          <p:cNvSpPr/>
          <p:nvPr/>
        </p:nvSpPr>
        <p:spPr>
          <a:xfrm>
            <a:off x="5371725" y="1200150"/>
            <a:ext cx="534600" cy="3394500"/>
          </a:xfrm>
          <a:prstGeom prst="rightBrace">
            <a:avLst>
              <a:gd name="adj1" fmla="val 50000"/>
              <a:gd name="adj2" fmla="val 50000"/>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3"/>
              </a:solidFill>
            </a:endParaRPr>
          </a:p>
        </p:txBody>
      </p:sp>
      <p:sp>
        <p:nvSpPr>
          <p:cNvPr id="357" name="Google Shape;357;p25"/>
          <p:cNvSpPr txBox="1"/>
          <p:nvPr/>
        </p:nvSpPr>
        <p:spPr>
          <a:xfrm>
            <a:off x="10691825" y="250025"/>
            <a:ext cx="6858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latin typeface="Calibri"/>
              <a:ea typeface="Calibri"/>
              <a:cs typeface="Calibri"/>
              <a:sym typeface="Calibri"/>
            </a:endParaRPr>
          </a:p>
        </p:txBody>
      </p:sp>
      <p:pic>
        <p:nvPicPr>
          <p:cNvPr id="358" name="Google Shape;358;p25" descr="C:\Users\m5693\AppData\Local\Microsoft\Windows\Temporary Internet Files\Content.IE5\NT832HHS\200px-Graduation_hat.svg[1].png"/>
          <p:cNvPicPr preferRelativeResize="0"/>
          <p:nvPr/>
        </p:nvPicPr>
        <p:blipFill rotWithShape="1">
          <a:blip r:embed="rId3">
            <a:alphaModFix/>
          </a:blip>
          <a:srcRect/>
          <a:stretch/>
        </p:blipFill>
        <p:spPr>
          <a:xfrm rot="539999">
            <a:off x="7219908" y="2481541"/>
            <a:ext cx="1428750" cy="600075"/>
          </a:xfrm>
          <a:prstGeom prst="rect">
            <a:avLst/>
          </a:prstGeom>
          <a:noFill/>
          <a:ln>
            <a:noFill/>
          </a:ln>
        </p:spPr>
      </p:pic>
      <p:sp>
        <p:nvSpPr>
          <p:cNvPr id="359" name="Google Shape;359;p25"/>
          <p:cNvSpPr txBox="1"/>
          <p:nvPr/>
        </p:nvSpPr>
        <p:spPr>
          <a:xfrm>
            <a:off x="6420150" y="2869000"/>
            <a:ext cx="116100" cy="2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300">
              <a:solidFill>
                <a:schemeClr val="dk2"/>
              </a:solidFill>
              <a:latin typeface="Nunito"/>
              <a:ea typeface="Nunito"/>
              <a:cs typeface="Nunito"/>
              <a:sym typeface="Nunito"/>
            </a:endParaRPr>
          </a:p>
        </p:txBody>
      </p:sp>
      <p:sp>
        <p:nvSpPr>
          <p:cNvPr id="360" name="Google Shape;360;p25"/>
          <p:cNvSpPr txBox="1"/>
          <p:nvPr/>
        </p:nvSpPr>
        <p:spPr>
          <a:xfrm>
            <a:off x="6362100" y="2636750"/>
            <a:ext cx="1901400" cy="624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CA" sz="2500" dirty="0">
                <a:solidFill>
                  <a:srgbClr val="45818E"/>
                </a:solidFill>
                <a:latin typeface="Nunito"/>
                <a:ea typeface="Nunito"/>
                <a:cs typeface="Nunito"/>
                <a:sym typeface="Nunito"/>
              </a:rPr>
              <a:t>D.E.S.</a:t>
            </a:r>
            <a:endParaRPr sz="2500" dirty="0">
              <a:solidFill>
                <a:srgbClr val="45818E"/>
              </a:solidFill>
              <a:latin typeface="Nunito"/>
              <a:ea typeface="Nunito"/>
              <a:cs typeface="Nunito"/>
              <a:sym typeface="Nunito"/>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Google Shape;365;p26"/>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fr-CA" sz="2400" b="0">
                <a:latin typeface="Arial"/>
                <a:ea typeface="Arial"/>
                <a:cs typeface="Arial"/>
                <a:sym typeface="Arial"/>
              </a:rPr>
              <a:t>Questions</a:t>
            </a:r>
            <a:endParaRPr sz="2400" b="0">
              <a:latin typeface="Arial"/>
              <a:ea typeface="Arial"/>
              <a:cs typeface="Arial"/>
              <a:sym typeface="Arial"/>
            </a:endParaRPr>
          </a:p>
        </p:txBody>
      </p:sp>
      <p:pic>
        <p:nvPicPr>
          <p:cNvPr id="366" name="Google Shape;366;p26"/>
          <p:cNvPicPr preferRelativeResize="0"/>
          <p:nvPr/>
        </p:nvPicPr>
        <p:blipFill>
          <a:blip r:embed="rId3">
            <a:alphaModFix/>
          </a:blip>
          <a:stretch>
            <a:fillRect/>
          </a:stretch>
        </p:blipFill>
        <p:spPr>
          <a:xfrm>
            <a:off x="3424188" y="1162900"/>
            <a:ext cx="2295624" cy="37448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15"/>
          <p:cNvSpPr txBox="1">
            <a:spLocks noGrp="1"/>
          </p:cNvSpPr>
          <p:nvPr>
            <p:ph type="title"/>
          </p:nvPr>
        </p:nvSpPr>
        <p:spPr>
          <a:xfrm>
            <a:off x="311700" y="457675"/>
            <a:ext cx="8520600" cy="74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fr-CA" sz="2400" b="0">
                <a:latin typeface="Arial"/>
                <a:ea typeface="Arial"/>
                <a:cs typeface="Arial"/>
                <a:sym typeface="Arial"/>
              </a:rPr>
              <a:t>Présentations</a:t>
            </a:r>
            <a:endParaRPr sz="2400" b="0">
              <a:latin typeface="Arial"/>
              <a:ea typeface="Arial"/>
              <a:cs typeface="Arial"/>
              <a:sym typeface="Arial"/>
            </a:endParaRPr>
          </a:p>
        </p:txBody>
      </p:sp>
      <p:sp>
        <p:nvSpPr>
          <p:cNvPr id="290" name="Google Shape;290;p15"/>
          <p:cNvSpPr txBox="1"/>
          <p:nvPr/>
        </p:nvSpPr>
        <p:spPr>
          <a:xfrm>
            <a:off x="0" y="1299750"/>
            <a:ext cx="6189300" cy="3786600"/>
          </a:xfrm>
          <a:prstGeom prst="rect">
            <a:avLst/>
          </a:prstGeom>
          <a:noFill/>
          <a:ln>
            <a:noFill/>
          </a:ln>
        </p:spPr>
        <p:txBody>
          <a:bodyPr spcFirstLastPara="1" wrap="square" lIns="91425" tIns="91425" rIns="91425" bIns="91425" anchor="t" anchorCtr="0">
            <a:spAutoFit/>
          </a:bodyPr>
          <a:lstStyle/>
          <a:p>
            <a:pPr marL="457200" lvl="0" indent="-342900" algn="l" rtl="0">
              <a:spcBef>
                <a:spcPts val="0"/>
              </a:spcBef>
              <a:spcAft>
                <a:spcPts val="0"/>
              </a:spcAft>
              <a:buClr>
                <a:schemeClr val="accent1"/>
              </a:buClr>
              <a:buSzPts val="1800"/>
              <a:buChar char="❖"/>
            </a:pPr>
            <a:r>
              <a:rPr lang="fr-CA" sz="1800" dirty="0">
                <a:solidFill>
                  <a:schemeClr val="accent1"/>
                </a:solidFill>
              </a:rPr>
              <a:t>Marie-Anne Desmarais-Perron</a:t>
            </a:r>
            <a:endParaRPr sz="1800" dirty="0">
              <a:solidFill>
                <a:schemeClr val="accent1"/>
              </a:solidFill>
            </a:endParaRPr>
          </a:p>
          <a:p>
            <a:pPr marL="0" lvl="0" indent="0" algn="l" rtl="0">
              <a:spcBef>
                <a:spcPts val="0"/>
              </a:spcBef>
              <a:spcAft>
                <a:spcPts val="0"/>
              </a:spcAft>
              <a:buNone/>
            </a:pPr>
            <a:endParaRPr sz="1800" dirty="0">
              <a:solidFill>
                <a:schemeClr val="accent1"/>
              </a:solidFill>
            </a:endParaRPr>
          </a:p>
          <a:p>
            <a:pPr marL="457200" lvl="0" indent="-342900" algn="l" rtl="0">
              <a:spcBef>
                <a:spcPts val="0"/>
              </a:spcBef>
              <a:spcAft>
                <a:spcPts val="0"/>
              </a:spcAft>
              <a:buClr>
                <a:schemeClr val="accent1"/>
              </a:buClr>
              <a:buSzPts val="1800"/>
              <a:buChar char="❖"/>
            </a:pPr>
            <a:r>
              <a:rPr lang="fr-CA" sz="1800" dirty="0">
                <a:solidFill>
                  <a:schemeClr val="accent1"/>
                </a:solidFill>
              </a:rPr>
              <a:t>Nathalie Bossé</a:t>
            </a:r>
            <a:endParaRPr sz="1800" dirty="0">
              <a:solidFill>
                <a:schemeClr val="accent1"/>
              </a:solidFill>
            </a:endParaRPr>
          </a:p>
          <a:p>
            <a:pPr marL="0" lvl="0" indent="0" algn="l" rtl="0">
              <a:spcBef>
                <a:spcPts val="0"/>
              </a:spcBef>
              <a:spcAft>
                <a:spcPts val="0"/>
              </a:spcAft>
              <a:buNone/>
            </a:pPr>
            <a:endParaRPr sz="1800" dirty="0">
              <a:solidFill>
                <a:schemeClr val="accent1"/>
              </a:solidFill>
            </a:endParaRPr>
          </a:p>
          <a:p>
            <a:pPr marL="457200" lvl="0" indent="-342900" algn="l" rtl="0">
              <a:spcBef>
                <a:spcPts val="0"/>
              </a:spcBef>
              <a:spcAft>
                <a:spcPts val="0"/>
              </a:spcAft>
              <a:buClr>
                <a:schemeClr val="accent1"/>
              </a:buClr>
              <a:buSzPts val="1800"/>
              <a:buChar char="❖"/>
            </a:pPr>
            <a:r>
              <a:rPr lang="fr-CA" sz="1800" dirty="0">
                <a:solidFill>
                  <a:schemeClr val="accent1"/>
                </a:solidFill>
              </a:rPr>
              <a:t>Marilou Carrier</a:t>
            </a:r>
            <a:endParaRPr sz="1800" dirty="0">
              <a:solidFill>
                <a:schemeClr val="accent1"/>
              </a:solidFill>
            </a:endParaRPr>
          </a:p>
          <a:p>
            <a:pPr marL="0" lvl="0" indent="0" algn="l" rtl="0">
              <a:spcBef>
                <a:spcPts val="0"/>
              </a:spcBef>
              <a:spcAft>
                <a:spcPts val="0"/>
              </a:spcAft>
              <a:buNone/>
            </a:pPr>
            <a:endParaRPr sz="1800" dirty="0">
              <a:solidFill>
                <a:schemeClr val="accent1"/>
              </a:solidFill>
            </a:endParaRPr>
          </a:p>
          <a:p>
            <a:pPr marL="457200" lvl="0" indent="-342900" algn="l" rtl="0">
              <a:spcBef>
                <a:spcPts val="0"/>
              </a:spcBef>
              <a:spcAft>
                <a:spcPts val="0"/>
              </a:spcAft>
              <a:buClr>
                <a:schemeClr val="accent1"/>
              </a:buClr>
              <a:buSzPts val="1800"/>
              <a:buChar char="❖"/>
            </a:pPr>
            <a:r>
              <a:rPr lang="fr-CA" sz="1800" dirty="0">
                <a:solidFill>
                  <a:schemeClr val="accent1"/>
                </a:solidFill>
              </a:rPr>
              <a:t>Mario Vallières</a:t>
            </a:r>
            <a:endParaRPr sz="1800" dirty="0">
              <a:solidFill>
                <a:schemeClr val="accent1"/>
              </a:solidFill>
            </a:endParaRPr>
          </a:p>
          <a:p>
            <a:pPr marL="457200" lvl="0" indent="0" algn="l" rtl="0">
              <a:spcBef>
                <a:spcPts val="0"/>
              </a:spcBef>
              <a:spcAft>
                <a:spcPts val="0"/>
              </a:spcAft>
              <a:buNone/>
            </a:pPr>
            <a:endParaRPr sz="1800" dirty="0">
              <a:solidFill>
                <a:schemeClr val="accent1"/>
              </a:solidFill>
            </a:endParaRPr>
          </a:p>
          <a:p>
            <a:pPr marL="457200" lvl="0" indent="-342900" algn="l" rtl="0">
              <a:spcBef>
                <a:spcPts val="0"/>
              </a:spcBef>
              <a:spcAft>
                <a:spcPts val="0"/>
              </a:spcAft>
              <a:buClr>
                <a:schemeClr val="accent1"/>
              </a:buClr>
              <a:buSzPts val="1800"/>
              <a:buChar char="❖"/>
            </a:pPr>
            <a:r>
              <a:rPr lang="fr-CA" sz="1800" dirty="0">
                <a:solidFill>
                  <a:schemeClr val="accent1"/>
                </a:solidFill>
              </a:rPr>
              <a:t>Marie-Claude Léveillé</a:t>
            </a:r>
            <a:endParaRPr sz="1800" dirty="0">
              <a:solidFill>
                <a:schemeClr val="accent1"/>
              </a:solidFill>
            </a:endParaRPr>
          </a:p>
          <a:p>
            <a:pPr marL="457200" lvl="0" indent="0" algn="l" rtl="0">
              <a:spcBef>
                <a:spcPts val="0"/>
              </a:spcBef>
              <a:spcAft>
                <a:spcPts val="0"/>
              </a:spcAft>
              <a:buNone/>
            </a:pPr>
            <a:endParaRPr sz="1800" dirty="0">
              <a:solidFill>
                <a:schemeClr val="accent1"/>
              </a:solidFill>
            </a:endParaRPr>
          </a:p>
          <a:p>
            <a:pPr marL="457200" lvl="0" indent="-342900" algn="l" rtl="0">
              <a:spcBef>
                <a:spcPts val="0"/>
              </a:spcBef>
              <a:spcAft>
                <a:spcPts val="0"/>
              </a:spcAft>
              <a:buClr>
                <a:schemeClr val="accent1"/>
              </a:buClr>
              <a:buSzPts val="1800"/>
              <a:buChar char="❖"/>
            </a:pPr>
            <a:r>
              <a:rPr lang="fr-CA" sz="1800" dirty="0">
                <a:solidFill>
                  <a:schemeClr val="accent1"/>
                </a:solidFill>
              </a:rPr>
              <a:t>Marilou Desmeules</a:t>
            </a:r>
            <a:endParaRPr sz="1800" dirty="0">
              <a:solidFill>
                <a:schemeClr val="accent1"/>
              </a:solidFill>
            </a:endParaRPr>
          </a:p>
          <a:p>
            <a:pPr marL="457200" lvl="0" indent="0" algn="l" rtl="0">
              <a:spcBef>
                <a:spcPts val="0"/>
              </a:spcBef>
              <a:spcAft>
                <a:spcPts val="0"/>
              </a:spcAft>
              <a:buNone/>
            </a:pPr>
            <a:endParaRPr sz="1800" dirty="0">
              <a:solidFill>
                <a:schemeClr val="accent1"/>
              </a:solidFill>
            </a:endParaRPr>
          </a:p>
          <a:p>
            <a:pPr marL="457200" lvl="0" indent="-342900" algn="l" rtl="0">
              <a:spcBef>
                <a:spcPts val="0"/>
              </a:spcBef>
              <a:spcAft>
                <a:spcPts val="0"/>
              </a:spcAft>
              <a:buClr>
                <a:schemeClr val="accent1"/>
              </a:buClr>
              <a:buSzPts val="1800"/>
              <a:buChar char="❖"/>
            </a:pPr>
            <a:r>
              <a:rPr lang="fr-CA" sz="1800" dirty="0">
                <a:solidFill>
                  <a:schemeClr val="accent1"/>
                </a:solidFill>
              </a:rPr>
              <a:t>Jérôme Croteau</a:t>
            </a:r>
            <a:endParaRPr sz="1800"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16"/>
          <p:cNvSpPr txBox="1">
            <a:spLocks noGrp="1"/>
          </p:cNvSpPr>
          <p:nvPr>
            <p:ph type="title"/>
          </p:nvPr>
        </p:nvSpPr>
        <p:spPr>
          <a:xfrm>
            <a:off x="151775" y="52550"/>
            <a:ext cx="8520600" cy="801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fr-CA" sz="2650" b="0">
                <a:latin typeface="Arial"/>
                <a:ea typeface="Arial"/>
                <a:cs typeface="Arial"/>
                <a:sym typeface="Arial"/>
              </a:rPr>
              <a:t>Mission et valeurs du programme</a:t>
            </a:r>
            <a:r>
              <a:rPr lang="fr-CA"/>
              <a:t> </a:t>
            </a:r>
            <a:endParaRPr/>
          </a:p>
        </p:txBody>
      </p:sp>
      <p:sp>
        <p:nvSpPr>
          <p:cNvPr id="296" name="Google Shape;296;p16"/>
          <p:cNvSpPr txBox="1">
            <a:spLocks noGrp="1"/>
          </p:cNvSpPr>
          <p:nvPr>
            <p:ph type="body" idx="1"/>
          </p:nvPr>
        </p:nvSpPr>
        <p:spPr>
          <a:xfrm>
            <a:off x="132750" y="1390575"/>
            <a:ext cx="8878500" cy="4066500"/>
          </a:xfrm>
          <a:prstGeom prst="rect">
            <a:avLst/>
          </a:prstGeom>
        </p:spPr>
        <p:txBody>
          <a:bodyPr spcFirstLastPara="1" wrap="square" lIns="91425" tIns="91425" rIns="91425" bIns="91425" anchor="t" anchorCtr="0">
            <a:normAutofit fontScale="40000" lnSpcReduction="20000"/>
          </a:bodyPr>
          <a:lstStyle/>
          <a:p>
            <a:pPr marL="0" lvl="0" indent="0" algn="l" rtl="0">
              <a:spcBef>
                <a:spcPts val="0"/>
              </a:spcBef>
              <a:spcAft>
                <a:spcPts val="0"/>
              </a:spcAft>
              <a:buClr>
                <a:schemeClr val="dk1"/>
              </a:buClr>
              <a:buSzPct val="79029"/>
              <a:buFont typeface="Arial"/>
              <a:buNone/>
            </a:pPr>
            <a:endParaRPr sz="1391"/>
          </a:p>
          <a:p>
            <a:pPr marL="0" lvl="0" indent="0" algn="just" rtl="0">
              <a:spcBef>
                <a:spcPts val="0"/>
              </a:spcBef>
              <a:spcAft>
                <a:spcPts val="0"/>
              </a:spcAft>
              <a:buClr>
                <a:schemeClr val="dk1"/>
              </a:buClr>
              <a:buSzPct val="27500"/>
              <a:buFont typeface="Arial"/>
              <a:buNone/>
            </a:pPr>
            <a:r>
              <a:rPr lang="fr-CA" sz="4000">
                <a:solidFill>
                  <a:schemeClr val="accent1"/>
                </a:solidFill>
                <a:latin typeface="Arial"/>
                <a:ea typeface="Arial"/>
                <a:cs typeface="Arial"/>
                <a:sym typeface="Arial"/>
              </a:rPr>
              <a:t>Ce profil a pour objectif de soutenir la persévérance ainsi que la réussite scolaire des élèves qui éprouvent des difficultés. L’élève bénéficiera d’un encadrement rigoureux et personnalisé.</a:t>
            </a:r>
            <a:endParaRPr sz="4000">
              <a:solidFill>
                <a:schemeClr val="accent1"/>
              </a:solidFill>
              <a:latin typeface="Arial"/>
              <a:ea typeface="Arial"/>
              <a:cs typeface="Arial"/>
              <a:sym typeface="Arial"/>
            </a:endParaRPr>
          </a:p>
          <a:p>
            <a:pPr marL="0" lvl="0" indent="0" algn="just" rtl="0">
              <a:spcBef>
                <a:spcPts val="0"/>
              </a:spcBef>
              <a:spcAft>
                <a:spcPts val="0"/>
              </a:spcAft>
              <a:buClr>
                <a:schemeClr val="dk1"/>
              </a:buClr>
              <a:buSzPct val="27500"/>
              <a:buFont typeface="Arial"/>
              <a:buNone/>
            </a:pPr>
            <a:endParaRPr sz="4000">
              <a:solidFill>
                <a:schemeClr val="accent1"/>
              </a:solidFill>
              <a:latin typeface="Arial"/>
              <a:ea typeface="Arial"/>
              <a:cs typeface="Arial"/>
              <a:sym typeface="Arial"/>
            </a:endParaRPr>
          </a:p>
          <a:p>
            <a:pPr marL="0" lvl="0" indent="0" algn="just" rtl="0">
              <a:spcBef>
                <a:spcPts val="0"/>
              </a:spcBef>
              <a:spcAft>
                <a:spcPts val="0"/>
              </a:spcAft>
              <a:buClr>
                <a:schemeClr val="dk1"/>
              </a:buClr>
              <a:buSzPct val="27500"/>
              <a:buFont typeface="Arial"/>
              <a:buNone/>
            </a:pPr>
            <a:r>
              <a:rPr lang="fr-CA" sz="4000" u="sng">
                <a:solidFill>
                  <a:schemeClr val="accent1"/>
                </a:solidFill>
                <a:latin typeface="Arial"/>
                <a:ea typeface="Arial"/>
                <a:cs typeface="Arial"/>
                <a:sym typeface="Arial"/>
              </a:rPr>
              <a:t>Mission</a:t>
            </a:r>
            <a:r>
              <a:rPr lang="fr-CA" sz="4000">
                <a:solidFill>
                  <a:schemeClr val="accent1"/>
                </a:solidFill>
                <a:latin typeface="Arial"/>
                <a:ea typeface="Arial"/>
                <a:cs typeface="Arial"/>
                <a:sym typeface="Arial"/>
              </a:rPr>
              <a:t> : Permettre l’obtention des acquis scolaires tout en développant les attitudes et comportements qui assureront à l’élève l’accès à un DEP ou un retour à la formation générale pour se bâtir un projet de vie dans lequel il s’accomplira en tant qu’adulte.</a:t>
            </a:r>
            <a:endParaRPr sz="4000">
              <a:solidFill>
                <a:schemeClr val="accent1"/>
              </a:solidFill>
              <a:latin typeface="Arial"/>
              <a:ea typeface="Arial"/>
              <a:cs typeface="Arial"/>
              <a:sym typeface="Arial"/>
            </a:endParaRPr>
          </a:p>
          <a:p>
            <a:pPr marL="0" lvl="0" indent="0" algn="just" rtl="0">
              <a:spcBef>
                <a:spcPts val="0"/>
              </a:spcBef>
              <a:spcAft>
                <a:spcPts val="0"/>
              </a:spcAft>
              <a:buClr>
                <a:schemeClr val="dk1"/>
              </a:buClr>
              <a:buSzPct val="27500"/>
              <a:buFont typeface="Arial"/>
              <a:buNone/>
            </a:pPr>
            <a:endParaRPr sz="4000">
              <a:solidFill>
                <a:schemeClr val="accent1"/>
              </a:solidFill>
              <a:latin typeface="Arial"/>
              <a:ea typeface="Arial"/>
              <a:cs typeface="Arial"/>
              <a:sym typeface="Arial"/>
            </a:endParaRPr>
          </a:p>
          <a:p>
            <a:pPr marL="0" lvl="0" indent="0" algn="just" rtl="0">
              <a:spcBef>
                <a:spcPts val="0"/>
              </a:spcBef>
              <a:spcAft>
                <a:spcPts val="0"/>
              </a:spcAft>
              <a:buClr>
                <a:schemeClr val="dk1"/>
              </a:buClr>
              <a:buSzPct val="27500"/>
              <a:buFont typeface="Arial"/>
              <a:buNone/>
            </a:pPr>
            <a:r>
              <a:rPr lang="fr-CA" sz="4000" u="sng">
                <a:solidFill>
                  <a:schemeClr val="accent1"/>
                </a:solidFill>
                <a:latin typeface="Arial"/>
                <a:ea typeface="Arial"/>
                <a:cs typeface="Arial"/>
                <a:sym typeface="Arial"/>
              </a:rPr>
              <a:t>Valeurs</a:t>
            </a:r>
            <a:r>
              <a:rPr lang="fr-CA" sz="4000">
                <a:solidFill>
                  <a:schemeClr val="accent1"/>
                </a:solidFill>
                <a:latin typeface="Arial"/>
                <a:ea typeface="Arial"/>
                <a:cs typeface="Arial"/>
                <a:sym typeface="Arial"/>
              </a:rPr>
              <a:t> :</a:t>
            </a:r>
            <a:endParaRPr sz="4000">
              <a:solidFill>
                <a:schemeClr val="accent1"/>
              </a:solidFill>
              <a:latin typeface="Arial"/>
              <a:ea typeface="Arial"/>
              <a:cs typeface="Arial"/>
              <a:sym typeface="Arial"/>
            </a:endParaRPr>
          </a:p>
          <a:p>
            <a:pPr marL="0" lvl="0" indent="0" algn="just" rtl="0">
              <a:spcBef>
                <a:spcPts val="0"/>
              </a:spcBef>
              <a:spcAft>
                <a:spcPts val="0"/>
              </a:spcAft>
              <a:buClr>
                <a:schemeClr val="dk1"/>
              </a:buClr>
              <a:buSzPct val="27500"/>
              <a:buFont typeface="Arial"/>
              <a:buNone/>
            </a:pPr>
            <a:endParaRPr sz="4000">
              <a:solidFill>
                <a:schemeClr val="accent1"/>
              </a:solidFill>
              <a:latin typeface="Arial"/>
              <a:ea typeface="Arial"/>
              <a:cs typeface="Arial"/>
              <a:sym typeface="Arial"/>
            </a:endParaRPr>
          </a:p>
          <a:p>
            <a:pPr marL="0" lvl="0" indent="0" algn="just" rtl="0">
              <a:spcBef>
                <a:spcPts val="0"/>
              </a:spcBef>
              <a:spcAft>
                <a:spcPts val="0"/>
              </a:spcAft>
              <a:buClr>
                <a:schemeClr val="dk1"/>
              </a:buClr>
              <a:buSzPct val="27500"/>
              <a:buFont typeface="Arial"/>
              <a:buNone/>
            </a:pPr>
            <a:r>
              <a:rPr lang="fr-CA" sz="4000">
                <a:solidFill>
                  <a:schemeClr val="accent1"/>
                </a:solidFill>
                <a:latin typeface="Arial"/>
                <a:ea typeface="Arial"/>
                <a:cs typeface="Arial"/>
                <a:sym typeface="Arial"/>
              </a:rPr>
              <a:t>• La formation offerte au PEC permet à l’élève de se responsabiliser, de vivre des réussites, de développer des habiletés sociales, une fierté, une autonomie, une réflexion éthique, afin de faire d’eux des citoyens responsables.</a:t>
            </a:r>
            <a:endParaRPr sz="4000">
              <a:solidFill>
                <a:schemeClr val="accent1"/>
              </a:solidFill>
              <a:latin typeface="Arial"/>
              <a:ea typeface="Arial"/>
              <a:cs typeface="Arial"/>
              <a:sym typeface="Arial"/>
            </a:endParaRPr>
          </a:p>
          <a:p>
            <a:pPr marL="0" lvl="0" indent="0" algn="just" rtl="0">
              <a:spcBef>
                <a:spcPts val="0"/>
              </a:spcBef>
              <a:spcAft>
                <a:spcPts val="0"/>
              </a:spcAft>
              <a:buClr>
                <a:schemeClr val="dk1"/>
              </a:buClr>
              <a:buSzPct val="27500"/>
              <a:buFont typeface="Arial"/>
              <a:buNone/>
            </a:pPr>
            <a:endParaRPr sz="4000">
              <a:solidFill>
                <a:schemeClr val="accent1"/>
              </a:solidFill>
              <a:latin typeface="Arial"/>
              <a:ea typeface="Arial"/>
              <a:cs typeface="Arial"/>
              <a:sym typeface="Arial"/>
            </a:endParaRPr>
          </a:p>
          <a:p>
            <a:pPr marL="0" lvl="0" indent="0" algn="just" rtl="0">
              <a:spcBef>
                <a:spcPts val="0"/>
              </a:spcBef>
              <a:spcAft>
                <a:spcPts val="0"/>
              </a:spcAft>
              <a:buClr>
                <a:schemeClr val="dk1"/>
              </a:buClr>
              <a:buSzPct val="27500"/>
              <a:buFont typeface="Arial"/>
              <a:buNone/>
            </a:pPr>
            <a:r>
              <a:rPr lang="fr-CA" sz="4000">
                <a:solidFill>
                  <a:schemeClr val="accent1"/>
                </a:solidFill>
                <a:latin typeface="Arial"/>
                <a:ea typeface="Arial"/>
                <a:cs typeface="Arial"/>
                <a:sym typeface="Arial"/>
              </a:rPr>
              <a:t>• La réalisation de stages en milieu de travail assure à l’élève le développement de compétences professionnelles et de comportements requis dans un véritable milieu de travail.</a:t>
            </a:r>
            <a:endParaRPr sz="4000" b="1">
              <a:solidFill>
                <a:schemeClr val="accent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17"/>
          <p:cNvSpPr txBox="1">
            <a:spLocks noGrp="1"/>
          </p:cNvSpPr>
          <p:nvPr>
            <p:ph type="title"/>
          </p:nvPr>
        </p:nvSpPr>
        <p:spPr>
          <a:xfrm>
            <a:off x="0" y="503150"/>
            <a:ext cx="9023100" cy="464035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endParaRPr sz="2400" b="0" dirty="0">
              <a:solidFill>
                <a:schemeClr val="accent3"/>
              </a:solidFill>
              <a:latin typeface="Arial"/>
              <a:ea typeface="Arial"/>
              <a:cs typeface="Arial"/>
              <a:sym typeface="Arial"/>
            </a:endParaRPr>
          </a:p>
          <a:p>
            <a:pPr marL="0" lvl="0" indent="0" algn="l" rtl="0">
              <a:spcBef>
                <a:spcPts val="0"/>
              </a:spcBef>
              <a:spcAft>
                <a:spcPts val="0"/>
              </a:spcAft>
              <a:buSzPts val="990"/>
              <a:buNone/>
            </a:pPr>
            <a:endParaRPr sz="2400" b="0" dirty="0">
              <a:latin typeface="Arial"/>
              <a:ea typeface="Arial"/>
              <a:cs typeface="Arial"/>
              <a:sym typeface="Arial"/>
            </a:endParaRPr>
          </a:p>
          <a:p>
            <a:pPr marL="0" lvl="0" indent="0" algn="l" rtl="0">
              <a:spcBef>
                <a:spcPts val="0"/>
              </a:spcBef>
              <a:spcAft>
                <a:spcPts val="0"/>
              </a:spcAft>
              <a:buSzPts val="990"/>
              <a:buNone/>
            </a:pPr>
            <a:r>
              <a:rPr lang="fr-CA" sz="1700" dirty="0">
                <a:solidFill>
                  <a:schemeClr val="tx2">
                    <a:lumMod val="50000"/>
                  </a:schemeClr>
                </a:solidFill>
                <a:latin typeface="Arial"/>
                <a:ea typeface="Arial"/>
                <a:cs typeface="Arial"/>
                <a:sym typeface="Arial"/>
              </a:rPr>
              <a:t>PEC 3</a:t>
            </a:r>
            <a:r>
              <a:rPr lang="fr-CA" sz="1700" dirty="0">
                <a:latin typeface="Arial"/>
                <a:ea typeface="Arial"/>
                <a:cs typeface="Arial"/>
                <a:sym typeface="Arial"/>
              </a:rPr>
              <a:t>	</a:t>
            </a:r>
            <a:r>
              <a:rPr lang="fr-CA" sz="1700" b="0" dirty="0">
                <a:latin typeface="Arial"/>
                <a:ea typeface="Arial"/>
                <a:cs typeface="Arial"/>
                <a:sym typeface="Arial"/>
              </a:rPr>
              <a:t>				</a:t>
            </a:r>
            <a:r>
              <a:rPr lang="fr-CA" sz="1700" dirty="0">
                <a:solidFill>
                  <a:schemeClr val="tx2">
                    <a:lumMod val="50000"/>
                  </a:schemeClr>
                </a:solidFill>
                <a:latin typeface="Arial"/>
                <a:ea typeface="Arial"/>
                <a:cs typeface="Arial"/>
                <a:sym typeface="Arial"/>
              </a:rPr>
              <a:t>PEC 4</a:t>
            </a:r>
            <a:endParaRPr sz="1700" dirty="0">
              <a:solidFill>
                <a:schemeClr val="tx2">
                  <a:lumMod val="50000"/>
                </a:schemeClr>
              </a:solidFill>
              <a:latin typeface="Arial"/>
              <a:ea typeface="Arial"/>
              <a:cs typeface="Arial"/>
              <a:sym typeface="Arial"/>
            </a:endParaRPr>
          </a:p>
          <a:p>
            <a:pPr marL="0" lvl="0" indent="0" algn="l" rtl="0">
              <a:spcBef>
                <a:spcPts val="0"/>
              </a:spcBef>
              <a:spcAft>
                <a:spcPts val="0"/>
              </a:spcAft>
              <a:buSzPts val="990"/>
              <a:buNone/>
            </a:pPr>
            <a:endParaRPr sz="1700" b="0" dirty="0">
              <a:solidFill>
                <a:schemeClr val="tx2">
                  <a:lumMod val="50000"/>
                </a:schemeClr>
              </a:solidFill>
              <a:latin typeface="Arial"/>
              <a:ea typeface="Arial"/>
              <a:cs typeface="Arial"/>
              <a:sym typeface="Arial"/>
            </a:endParaRPr>
          </a:p>
          <a:p>
            <a:pPr marL="0" lvl="0" indent="0" algn="l" rtl="0">
              <a:spcBef>
                <a:spcPts val="0"/>
              </a:spcBef>
              <a:spcAft>
                <a:spcPts val="0"/>
              </a:spcAft>
              <a:buSzPts val="990"/>
              <a:buNone/>
            </a:pPr>
            <a:r>
              <a:rPr lang="fr-CA" sz="1500" b="0" dirty="0">
                <a:solidFill>
                  <a:schemeClr val="tx2">
                    <a:lumMod val="50000"/>
                  </a:schemeClr>
                </a:solidFill>
                <a:latin typeface="Arial"/>
                <a:ea typeface="Arial"/>
                <a:cs typeface="Arial"/>
                <a:sym typeface="Arial"/>
              </a:rPr>
              <a:t>Français - 8 périodes				Français - 8 périodes</a:t>
            </a:r>
            <a:endParaRPr sz="1500" b="0" dirty="0">
              <a:solidFill>
                <a:schemeClr val="tx2">
                  <a:lumMod val="50000"/>
                </a:schemeClr>
              </a:solidFill>
              <a:latin typeface="Arial"/>
              <a:ea typeface="Arial"/>
              <a:cs typeface="Arial"/>
              <a:sym typeface="Arial"/>
            </a:endParaRPr>
          </a:p>
          <a:p>
            <a:pPr marL="0" lvl="0" indent="0" algn="l" rtl="0">
              <a:spcBef>
                <a:spcPts val="0"/>
              </a:spcBef>
              <a:spcAft>
                <a:spcPts val="0"/>
              </a:spcAft>
              <a:buSzPts val="990"/>
              <a:buNone/>
            </a:pPr>
            <a:r>
              <a:rPr lang="fr-CA" sz="1500" b="0" dirty="0">
                <a:solidFill>
                  <a:schemeClr val="tx2">
                    <a:lumMod val="50000"/>
                  </a:schemeClr>
                </a:solidFill>
                <a:latin typeface="Arial"/>
                <a:ea typeface="Arial"/>
                <a:cs typeface="Arial"/>
                <a:sym typeface="Arial"/>
              </a:rPr>
              <a:t>Mathématique - 8 périodes			Mathématique - 8 périodes</a:t>
            </a:r>
            <a:endParaRPr sz="1500" b="0" dirty="0">
              <a:solidFill>
                <a:schemeClr val="tx2">
                  <a:lumMod val="50000"/>
                </a:schemeClr>
              </a:solidFill>
              <a:latin typeface="Arial"/>
              <a:ea typeface="Arial"/>
              <a:cs typeface="Arial"/>
              <a:sym typeface="Arial"/>
            </a:endParaRPr>
          </a:p>
          <a:p>
            <a:pPr marL="0" lvl="0" indent="0" algn="l" rtl="0">
              <a:spcBef>
                <a:spcPts val="0"/>
              </a:spcBef>
              <a:spcAft>
                <a:spcPts val="0"/>
              </a:spcAft>
              <a:buSzPts val="990"/>
              <a:buNone/>
            </a:pPr>
            <a:r>
              <a:rPr lang="fr-CA" sz="1500" b="0" dirty="0">
                <a:solidFill>
                  <a:schemeClr val="tx2">
                    <a:lumMod val="50000"/>
                  </a:schemeClr>
                </a:solidFill>
                <a:latin typeface="Arial"/>
                <a:ea typeface="Arial"/>
                <a:cs typeface="Arial"/>
                <a:sym typeface="Arial"/>
              </a:rPr>
              <a:t>Anglais - 6 périodes 				Anglais - 6 périodes</a:t>
            </a:r>
            <a:endParaRPr sz="1500" b="0" dirty="0">
              <a:solidFill>
                <a:schemeClr val="tx2">
                  <a:lumMod val="50000"/>
                </a:schemeClr>
              </a:solidFill>
              <a:latin typeface="Arial"/>
              <a:ea typeface="Arial"/>
              <a:cs typeface="Arial"/>
              <a:sym typeface="Arial"/>
            </a:endParaRPr>
          </a:p>
          <a:p>
            <a:pPr marL="0" lvl="0" indent="0" algn="l" rtl="0">
              <a:spcBef>
                <a:spcPts val="0"/>
              </a:spcBef>
              <a:spcAft>
                <a:spcPts val="0"/>
              </a:spcAft>
              <a:buSzPts val="990"/>
              <a:buNone/>
            </a:pPr>
            <a:endParaRPr sz="1500" b="0" dirty="0">
              <a:solidFill>
                <a:schemeClr val="tx2">
                  <a:lumMod val="50000"/>
                </a:schemeClr>
              </a:solidFill>
              <a:latin typeface="Arial"/>
              <a:ea typeface="Arial"/>
              <a:cs typeface="Arial"/>
              <a:sym typeface="Arial"/>
            </a:endParaRPr>
          </a:p>
          <a:p>
            <a:pPr marL="0" lvl="0" indent="0" algn="l" rtl="0">
              <a:spcBef>
                <a:spcPts val="0"/>
              </a:spcBef>
              <a:spcAft>
                <a:spcPts val="0"/>
              </a:spcAft>
              <a:buNone/>
            </a:pPr>
            <a:r>
              <a:rPr lang="fr-CA" sz="1500" b="0" dirty="0">
                <a:solidFill>
                  <a:schemeClr val="tx2">
                    <a:lumMod val="50000"/>
                  </a:schemeClr>
                </a:solidFill>
                <a:latin typeface="Arial"/>
                <a:ea typeface="Arial"/>
                <a:cs typeface="Arial"/>
                <a:sym typeface="Arial"/>
              </a:rPr>
              <a:t>Exploration de la formation professionnelle -	Exploration de la formation professionnelle/ </a:t>
            </a:r>
            <a:br>
              <a:rPr lang="fr-CA" sz="1500" b="0" dirty="0">
                <a:solidFill>
                  <a:schemeClr val="tx2">
                    <a:lumMod val="50000"/>
                  </a:schemeClr>
                </a:solidFill>
                <a:latin typeface="Arial"/>
                <a:ea typeface="Arial"/>
                <a:cs typeface="Arial"/>
                <a:sym typeface="Arial"/>
              </a:rPr>
            </a:br>
            <a:r>
              <a:rPr lang="fr-CA" sz="1500" b="0" dirty="0">
                <a:solidFill>
                  <a:schemeClr val="tx2">
                    <a:lumMod val="50000"/>
                  </a:schemeClr>
                </a:solidFill>
                <a:latin typeface="Arial"/>
                <a:ea typeface="Arial"/>
                <a:cs typeface="Arial"/>
                <a:sym typeface="Arial"/>
              </a:rPr>
              <a:t>4 périodes					Sensibilisation à l’entrepreneuriat - 6 périodes							</a:t>
            </a:r>
            <a:endParaRPr sz="1500" b="0" dirty="0">
              <a:solidFill>
                <a:schemeClr val="tx2">
                  <a:lumMod val="50000"/>
                </a:schemeClr>
              </a:solidFill>
              <a:latin typeface="Arial"/>
              <a:ea typeface="Arial"/>
              <a:cs typeface="Arial"/>
              <a:sym typeface="Arial"/>
            </a:endParaRPr>
          </a:p>
          <a:p>
            <a:pPr marL="0" lvl="0" indent="0" algn="l" rtl="0">
              <a:spcBef>
                <a:spcPts val="0"/>
              </a:spcBef>
              <a:spcAft>
                <a:spcPts val="0"/>
              </a:spcAft>
              <a:buNone/>
            </a:pPr>
            <a:r>
              <a:rPr lang="fr-CA" sz="1500" b="0" dirty="0">
                <a:solidFill>
                  <a:schemeClr val="tx2">
                    <a:lumMod val="50000"/>
                  </a:schemeClr>
                </a:solidFill>
                <a:latin typeface="Arial"/>
                <a:ea typeface="Arial"/>
                <a:cs typeface="Arial"/>
                <a:sym typeface="Arial"/>
              </a:rPr>
              <a:t>Arts plastiques (4e sec.) - 2 périodes		Arts plastiques (5e sec.) - 4 périodes	</a:t>
            </a:r>
            <a:endParaRPr sz="1500" b="0" dirty="0">
              <a:solidFill>
                <a:schemeClr val="tx2">
                  <a:lumMod val="50000"/>
                </a:schemeClr>
              </a:solidFill>
              <a:latin typeface="Arial"/>
              <a:ea typeface="Arial"/>
              <a:cs typeface="Arial"/>
              <a:sym typeface="Arial"/>
            </a:endParaRPr>
          </a:p>
          <a:p>
            <a:pPr marL="0" lvl="0" indent="0" algn="l" rtl="0">
              <a:spcBef>
                <a:spcPts val="0"/>
              </a:spcBef>
              <a:spcAft>
                <a:spcPts val="0"/>
              </a:spcAft>
              <a:buNone/>
            </a:pPr>
            <a:endParaRPr sz="1500" b="0" dirty="0">
              <a:solidFill>
                <a:schemeClr val="tx2">
                  <a:lumMod val="50000"/>
                </a:schemeClr>
              </a:solidFill>
              <a:latin typeface="Arial"/>
              <a:ea typeface="Arial"/>
              <a:cs typeface="Arial"/>
              <a:sym typeface="Arial"/>
            </a:endParaRPr>
          </a:p>
          <a:p>
            <a:pPr marL="0" lvl="0" indent="0" algn="l" rtl="0">
              <a:spcBef>
                <a:spcPts val="0"/>
              </a:spcBef>
              <a:spcAft>
                <a:spcPts val="0"/>
              </a:spcAft>
              <a:buNone/>
            </a:pPr>
            <a:r>
              <a:rPr lang="fr-CA" sz="1500" b="0" dirty="0">
                <a:solidFill>
                  <a:schemeClr val="tx2">
                    <a:lumMod val="50000"/>
                  </a:schemeClr>
                </a:solidFill>
                <a:latin typeface="Arial"/>
                <a:ea typeface="Arial"/>
                <a:cs typeface="Arial"/>
                <a:sym typeface="Arial"/>
              </a:rPr>
              <a:t>Éducation physique/ Activités sportives et		Éducation physique/ Conditionnement physique</a:t>
            </a:r>
            <a:endParaRPr sz="1500" b="0" dirty="0">
              <a:solidFill>
                <a:schemeClr val="tx2">
                  <a:lumMod val="50000"/>
                </a:schemeClr>
              </a:solidFill>
              <a:latin typeface="Arial"/>
              <a:ea typeface="Arial"/>
              <a:cs typeface="Arial"/>
              <a:sym typeface="Arial"/>
            </a:endParaRPr>
          </a:p>
          <a:p>
            <a:pPr marL="0" lvl="0" indent="0" algn="l" rtl="0">
              <a:spcBef>
                <a:spcPts val="0"/>
              </a:spcBef>
              <a:spcAft>
                <a:spcPts val="0"/>
              </a:spcAft>
              <a:buNone/>
            </a:pPr>
            <a:r>
              <a:rPr lang="fr-CA" sz="1500" b="0" dirty="0">
                <a:solidFill>
                  <a:schemeClr val="tx2">
                    <a:lumMod val="50000"/>
                  </a:schemeClr>
                </a:solidFill>
                <a:latin typeface="Arial"/>
                <a:ea typeface="Arial"/>
                <a:cs typeface="Arial"/>
                <a:sym typeface="Arial"/>
              </a:rPr>
              <a:t>physiques (4e sec.) - 4 périodes			(5e sec.) - 4 périodes</a:t>
            </a:r>
            <a:endParaRPr sz="1500" b="0" dirty="0">
              <a:solidFill>
                <a:schemeClr val="tx2">
                  <a:lumMod val="50000"/>
                </a:schemeClr>
              </a:solidFill>
              <a:latin typeface="Arial"/>
              <a:ea typeface="Arial"/>
              <a:cs typeface="Arial"/>
              <a:sym typeface="Arial"/>
            </a:endParaRPr>
          </a:p>
          <a:p>
            <a:pPr marL="0" lvl="0" indent="0" algn="l" rtl="0">
              <a:spcBef>
                <a:spcPts val="0"/>
              </a:spcBef>
              <a:spcAft>
                <a:spcPts val="0"/>
              </a:spcAft>
              <a:buNone/>
            </a:pPr>
            <a:endParaRPr sz="1500" b="0" dirty="0">
              <a:solidFill>
                <a:schemeClr val="tx2">
                  <a:lumMod val="50000"/>
                </a:schemeClr>
              </a:solidFill>
              <a:latin typeface="Arial"/>
              <a:ea typeface="Arial"/>
              <a:cs typeface="Arial"/>
              <a:sym typeface="Arial"/>
            </a:endParaRPr>
          </a:p>
          <a:p>
            <a:pPr marL="0" lvl="0" indent="0" algn="l" rtl="0">
              <a:spcBef>
                <a:spcPts val="0"/>
              </a:spcBef>
              <a:spcAft>
                <a:spcPts val="0"/>
              </a:spcAft>
              <a:buNone/>
            </a:pPr>
            <a:r>
              <a:rPr lang="fr-CA" sz="1500" b="0" dirty="0">
                <a:solidFill>
                  <a:schemeClr val="tx2">
                    <a:lumMod val="50000"/>
                  </a:schemeClr>
                </a:solidFill>
                <a:latin typeface="Arial"/>
                <a:ea typeface="Arial"/>
                <a:cs typeface="Arial"/>
                <a:sym typeface="Arial"/>
              </a:rPr>
              <a:t>Culture et citoyenneté québécoise (4e sec.) -		</a:t>
            </a:r>
            <a:endParaRPr sz="1500" b="0" dirty="0">
              <a:solidFill>
                <a:schemeClr val="tx2">
                  <a:lumMod val="50000"/>
                </a:schemeClr>
              </a:solidFill>
              <a:latin typeface="Arial"/>
              <a:ea typeface="Arial"/>
              <a:cs typeface="Arial"/>
              <a:sym typeface="Arial"/>
            </a:endParaRPr>
          </a:p>
          <a:p>
            <a:pPr marL="0" lvl="0" indent="0" algn="l" rtl="0">
              <a:spcBef>
                <a:spcPts val="0"/>
              </a:spcBef>
              <a:spcAft>
                <a:spcPts val="0"/>
              </a:spcAft>
              <a:buNone/>
            </a:pPr>
            <a:r>
              <a:rPr lang="fr-CA" sz="1500" b="0" dirty="0">
                <a:solidFill>
                  <a:schemeClr val="tx2">
                    <a:lumMod val="50000"/>
                  </a:schemeClr>
                </a:solidFill>
                <a:latin typeface="Arial"/>
                <a:ea typeface="Arial"/>
                <a:cs typeface="Arial"/>
                <a:sym typeface="Arial"/>
              </a:rPr>
              <a:t>4 périodes	</a:t>
            </a:r>
            <a:endParaRPr sz="2400" dirty="0">
              <a:solidFill>
                <a:schemeClr val="tx2">
                  <a:lumMod val="50000"/>
                </a:schemeClr>
              </a:solidFill>
            </a:endParaRPr>
          </a:p>
        </p:txBody>
      </p:sp>
      <p:sp>
        <p:nvSpPr>
          <p:cNvPr id="302" name="Google Shape;302;p17"/>
          <p:cNvSpPr txBox="1"/>
          <p:nvPr/>
        </p:nvSpPr>
        <p:spPr>
          <a:xfrm>
            <a:off x="2931900" y="111075"/>
            <a:ext cx="3280200" cy="566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990"/>
              <a:buFont typeface="Arial"/>
              <a:buNone/>
            </a:pPr>
            <a:r>
              <a:rPr lang="fr-CA" sz="2400">
                <a:solidFill>
                  <a:schemeClr val="dk2"/>
                </a:solidFill>
              </a:rPr>
              <a:t>Grille matières</a:t>
            </a:r>
            <a:endParaRPr sz="1300">
              <a:solidFill>
                <a:schemeClr val="dk2"/>
              </a:solidFill>
              <a:latin typeface="Nunito"/>
              <a:ea typeface="Nunito"/>
              <a:cs typeface="Nunito"/>
              <a:sym typeface="Nuni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18"/>
          <p:cNvSpPr txBox="1">
            <a:spLocks noGrp="1"/>
          </p:cNvSpPr>
          <p:nvPr>
            <p:ph type="title"/>
          </p:nvPr>
        </p:nvSpPr>
        <p:spPr>
          <a:xfrm>
            <a:off x="311700" y="65600"/>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fr-CA" sz="2400" b="0">
                <a:latin typeface="Arial"/>
                <a:ea typeface="Arial"/>
                <a:cs typeface="Arial"/>
                <a:sym typeface="Arial"/>
              </a:rPr>
              <a:t>Sorties</a:t>
            </a:r>
            <a:endParaRPr sz="2400" b="0">
              <a:latin typeface="Arial"/>
              <a:ea typeface="Arial"/>
              <a:cs typeface="Arial"/>
              <a:sym typeface="Arial"/>
            </a:endParaRPr>
          </a:p>
        </p:txBody>
      </p:sp>
      <p:sp>
        <p:nvSpPr>
          <p:cNvPr id="308" name="Google Shape;308;p18"/>
          <p:cNvSpPr txBox="1">
            <a:spLocks noGrp="1"/>
          </p:cNvSpPr>
          <p:nvPr>
            <p:ph type="body" idx="1"/>
          </p:nvPr>
        </p:nvSpPr>
        <p:spPr>
          <a:xfrm>
            <a:off x="0" y="952825"/>
            <a:ext cx="8934300" cy="4526100"/>
          </a:xfrm>
          <a:prstGeom prst="rect">
            <a:avLst/>
          </a:prstGeom>
        </p:spPr>
        <p:txBody>
          <a:bodyPr spcFirstLastPara="1" wrap="square" lIns="91425" tIns="91425" rIns="91425" bIns="91425" anchor="t" anchorCtr="0">
            <a:normAutofit fontScale="40000" lnSpcReduction="20000"/>
          </a:bodyPr>
          <a:lstStyle/>
          <a:p>
            <a:pPr marL="0" lvl="0" indent="0" algn="l" rtl="0">
              <a:spcBef>
                <a:spcPts val="0"/>
              </a:spcBef>
              <a:spcAft>
                <a:spcPts val="0"/>
              </a:spcAft>
              <a:buNone/>
            </a:pPr>
            <a:endParaRPr sz="6700" dirty="0">
              <a:solidFill>
                <a:schemeClr val="accent1"/>
              </a:solidFill>
              <a:latin typeface="Arial"/>
              <a:ea typeface="Arial"/>
              <a:cs typeface="Arial"/>
              <a:sym typeface="Arial"/>
            </a:endParaRPr>
          </a:p>
          <a:p>
            <a:pPr marL="457200" lvl="0" indent="-334962" algn="just" rtl="0">
              <a:lnSpc>
                <a:spcPct val="100000"/>
              </a:lnSpc>
              <a:spcBef>
                <a:spcPts val="1200"/>
              </a:spcBef>
              <a:spcAft>
                <a:spcPts val="0"/>
              </a:spcAft>
              <a:buClr>
                <a:schemeClr val="accent1"/>
              </a:buClr>
              <a:buSzPct val="100000"/>
              <a:buFont typeface="Arial"/>
              <a:buChar char="❖"/>
            </a:pPr>
            <a:r>
              <a:rPr lang="fr-CA" sz="4000" dirty="0">
                <a:solidFill>
                  <a:schemeClr val="accent1"/>
                </a:solidFill>
                <a:latin typeface="Arial"/>
                <a:ea typeface="Arial"/>
                <a:cs typeface="Arial"/>
                <a:sym typeface="Arial"/>
              </a:rPr>
              <a:t>Puisque le Profil Exploration Carrières a pour mission de faire découvrir les différents secteurs de la formation professionnelle aux élèves qui y sont inscrits, plusieurs visites sont organisées;</a:t>
            </a:r>
          </a:p>
          <a:p>
            <a:pPr marL="457200" lvl="0" indent="0" algn="just" rtl="0">
              <a:lnSpc>
                <a:spcPct val="100000"/>
              </a:lnSpc>
              <a:spcBef>
                <a:spcPts val="0"/>
              </a:spcBef>
              <a:spcAft>
                <a:spcPts val="0"/>
              </a:spcAft>
              <a:buNone/>
            </a:pPr>
            <a:endParaRPr lang="fr-CA" sz="4000" dirty="0">
              <a:solidFill>
                <a:schemeClr val="accent1"/>
              </a:solidFill>
              <a:latin typeface="Arial"/>
              <a:ea typeface="Arial"/>
              <a:cs typeface="Arial"/>
              <a:sym typeface="Arial"/>
            </a:endParaRPr>
          </a:p>
          <a:p>
            <a:pPr marL="457200" lvl="0" indent="-334962" algn="just" rtl="0">
              <a:lnSpc>
                <a:spcPct val="150000"/>
              </a:lnSpc>
              <a:spcBef>
                <a:spcPts val="0"/>
              </a:spcBef>
              <a:spcAft>
                <a:spcPts val="0"/>
              </a:spcAft>
              <a:buClr>
                <a:schemeClr val="accent1"/>
              </a:buClr>
              <a:buSzPct val="100000"/>
              <a:buFont typeface="Arial"/>
              <a:buChar char="❖"/>
            </a:pPr>
            <a:r>
              <a:rPr lang="fr-CA" sz="4000" dirty="0">
                <a:solidFill>
                  <a:schemeClr val="accent1"/>
                </a:solidFill>
                <a:latin typeface="Arial"/>
                <a:ea typeface="Arial"/>
                <a:cs typeface="Arial"/>
                <a:sym typeface="Arial"/>
              </a:rPr>
              <a:t>Puisque d’importantes sommes d’argent sont liées à l’organisation de ces sorties;  </a:t>
            </a:r>
            <a:endParaRPr sz="4000" dirty="0">
              <a:solidFill>
                <a:schemeClr val="accent1"/>
              </a:solidFill>
              <a:latin typeface="Arial"/>
              <a:ea typeface="Arial"/>
              <a:cs typeface="Arial"/>
              <a:sym typeface="Arial"/>
            </a:endParaRPr>
          </a:p>
          <a:p>
            <a:pPr marL="457200" lvl="0" indent="-334962" algn="just" rtl="0">
              <a:lnSpc>
                <a:spcPct val="120000"/>
              </a:lnSpc>
              <a:spcBef>
                <a:spcPts val="0"/>
              </a:spcBef>
              <a:spcAft>
                <a:spcPts val="0"/>
              </a:spcAft>
              <a:buClr>
                <a:schemeClr val="accent1"/>
              </a:buClr>
              <a:buSzPct val="100000"/>
              <a:buFont typeface="Arial"/>
              <a:buChar char="❖"/>
            </a:pPr>
            <a:r>
              <a:rPr lang="fr-CA" sz="4000" dirty="0">
                <a:solidFill>
                  <a:schemeClr val="accent1"/>
                </a:solidFill>
                <a:latin typeface="Arial"/>
                <a:ea typeface="Arial"/>
                <a:cs typeface="Arial"/>
                <a:sym typeface="Arial"/>
              </a:rPr>
              <a:t>Puisque le nombre de places est parfois limité;</a:t>
            </a:r>
          </a:p>
          <a:p>
            <a:pPr marL="122238" lvl="0" indent="0" algn="just" rtl="0">
              <a:lnSpc>
                <a:spcPct val="120000"/>
              </a:lnSpc>
              <a:spcBef>
                <a:spcPts val="0"/>
              </a:spcBef>
              <a:spcAft>
                <a:spcPts val="0"/>
              </a:spcAft>
              <a:buClr>
                <a:schemeClr val="accent1"/>
              </a:buClr>
              <a:buSzPct val="100000"/>
              <a:buNone/>
            </a:pPr>
            <a:endParaRPr sz="4000" dirty="0">
              <a:solidFill>
                <a:schemeClr val="accent1"/>
              </a:solidFill>
              <a:latin typeface="Arial"/>
              <a:ea typeface="Arial"/>
              <a:cs typeface="Arial"/>
              <a:sym typeface="Arial"/>
            </a:endParaRPr>
          </a:p>
          <a:p>
            <a:pPr marL="457200" lvl="0" indent="-334962" algn="just" rtl="0">
              <a:lnSpc>
                <a:spcPct val="100000"/>
              </a:lnSpc>
              <a:spcBef>
                <a:spcPts val="0"/>
              </a:spcBef>
              <a:spcAft>
                <a:spcPts val="0"/>
              </a:spcAft>
              <a:buClr>
                <a:schemeClr val="accent1"/>
              </a:buClr>
              <a:buSzPct val="100000"/>
              <a:buFont typeface="Arial"/>
              <a:buChar char="❖"/>
            </a:pPr>
            <a:r>
              <a:rPr lang="fr-CA" sz="4000" dirty="0">
                <a:solidFill>
                  <a:schemeClr val="accent1"/>
                </a:solidFill>
                <a:latin typeface="Arial"/>
                <a:ea typeface="Arial"/>
                <a:cs typeface="Arial"/>
                <a:sym typeface="Arial"/>
              </a:rPr>
              <a:t>L’élève doit obligatoirement être présent à moins d’une entente au préalable avec la direction;</a:t>
            </a:r>
            <a:endParaRPr sz="4000" dirty="0">
              <a:solidFill>
                <a:schemeClr val="accent1"/>
              </a:solidFill>
              <a:latin typeface="Arial"/>
              <a:ea typeface="Arial"/>
              <a:cs typeface="Arial"/>
              <a:sym typeface="Arial"/>
            </a:endParaRPr>
          </a:p>
          <a:p>
            <a:pPr marL="457200" lvl="0" indent="0" algn="just" rtl="0">
              <a:lnSpc>
                <a:spcPct val="100000"/>
              </a:lnSpc>
              <a:spcBef>
                <a:spcPts val="0"/>
              </a:spcBef>
              <a:spcAft>
                <a:spcPts val="0"/>
              </a:spcAft>
              <a:buNone/>
            </a:pPr>
            <a:endParaRPr sz="4000" dirty="0">
              <a:solidFill>
                <a:schemeClr val="accent1"/>
              </a:solidFill>
              <a:latin typeface="Arial"/>
              <a:ea typeface="Arial"/>
              <a:cs typeface="Arial"/>
              <a:sym typeface="Arial"/>
            </a:endParaRPr>
          </a:p>
          <a:p>
            <a:pPr marL="457200" lvl="0" indent="-334962" algn="just" rtl="0">
              <a:lnSpc>
                <a:spcPct val="100000"/>
              </a:lnSpc>
              <a:spcBef>
                <a:spcPts val="0"/>
              </a:spcBef>
              <a:spcAft>
                <a:spcPts val="0"/>
              </a:spcAft>
              <a:buClr>
                <a:schemeClr val="accent1"/>
              </a:buClr>
              <a:buSzPct val="100000"/>
              <a:buFont typeface="Arial"/>
              <a:buChar char="❖"/>
            </a:pPr>
            <a:r>
              <a:rPr lang="fr-CA" sz="4000" dirty="0">
                <a:solidFill>
                  <a:schemeClr val="accent1"/>
                </a:solidFill>
                <a:latin typeface="Arial"/>
                <a:ea typeface="Arial"/>
                <a:cs typeface="Arial"/>
                <a:sym typeface="Arial"/>
              </a:rPr>
              <a:t>En cas d’absence, l’élève devra reprendre le temps équivalent à la durée de la sortie au local de retrait dans les jours suivant son retour à l’école;</a:t>
            </a:r>
            <a:endParaRPr sz="4000" dirty="0">
              <a:solidFill>
                <a:schemeClr val="accent1"/>
              </a:solidFill>
              <a:latin typeface="Arial"/>
              <a:ea typeface="Arial"/>
              <a:cs typeface="Arial"/>
              <a:sym typeface="Arial"/>
            </a:endParaRPr>
          </a:p>
          <a:p>
            <a:pPr marL="457200" lvl="0" indent="0" algn="just" rtl="0">
              <a:lnSpc>
                <a:spcPct val="100000"/>
              </a:lnSpc>
              <a:spcBef>
                <a:spcPts val="0"/>
              </a:spcBef>
              <a:spcAft>
                <a:spcPts val="0"/>
              </a:spcAft>
              <a:buNone/>
            </a:pPr>
            <a:endParaRPr sz="4000" dirty="0">
              <a:solidFill>
                <a:schemeClr val="accent1"/>
              </a:solidFill>
              <a:latin typeface="Arial"/>
              <a:ea typeface="Arial"/>
              <a:cs typeface="Arial"/>
              <a:sym typeface="Arial"/>
            </a:endParaRPr>
          </a:p>
          <a:p>
            <a:pPr marL="457200" lvl="0" indent="-334962" algn="just" rtl="0">
              <a:lnSpc>
                <a:spcPct val="100000"/>
              </a:lnSpc>
              <a:spcBef>
                <a:spcPts val="0"/>
              </a:spcBef>
              <a:spcAft>
                <a:spcPts val="0"/>
              </a:spcAft>
              <a:buClr>
                <a:schemeClr val="accent1"/>
              </a:buClr>
              <a:buSzPct val="100000"/>
              <a:buFont typeface="Arial"/>
              <a:buChar char="❖"/>
            </a:pPr>
            <a:r>
              <a:rPr lang="fr-CA" sz="4000" dirty="0">
                <a:solidFill>
                  <a:schemeClr val="accent1"/>
                </a:solidFill>
                <a:latin typeface="Arial"/>
                <a:ea typeface="Arial"/>
                <a:cs typeface="Arial"/>
                <a:sym typeface="Arial"/>
              </a:rPr>
              <a:t>Les motifs d’absence acceptés sont les mêmes que pour les examens de la CSSDN et du ministère : billet médical, mortalité, présence en cour. </a:t>
            </a:r>
            <a:endParaRPr sz="4000" dirty="0">
              <a:solidFill>
                <a:schemeClr val="accen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20"/>
          <p:cNvSpPr txBox="1">
            <a:spLocks noGrp="1"/>
          </p:cNvSpPr>
          <p:nvPr>
            <p:ph type="title"/>
          </p:nvPr>
        </p:nvSpPr>
        <p:spPr>
          <a:xfrm>
            <a:off x="362300" y="235625"/>
            <a:ext cx="8520600" cy="572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fr-CA" sz="2400" b="0">
                <a:latin typeface="Arial"/>
                <a:ea typeface="Arial"/>
                <a:cs typeface="Arial"/>
                <a:sym typeface="Arial"/>
              </a:rPr>
              <a:t>Stages</a:t>
            </a:r>
            <a:endParaRPr sz="2400" b="0">
              <a:latin typeface="Arial"/>
              <a:ea typeface="Arial"/>
              <a:cs typeface="Arial"/>
              <a:sym typeface="Arial"/>
            </a:endParaRPr>
          </a:p>
        </p:txBody>
      </p:sp>
      <p:sp>
        <p:nvSpPr>
          <p:cNvPr id="322" name="Google Shape;322;p20"/>
          <p:cNvSpPr txBox="1">
            <a:spLocks noGrp="1"/>
          </p:cNvSpPr>
          <p:nvPr>
            <p:ph type="body" idx="1"/>
          </p:nvPr>
        </p:nvSpPr>
        <p:spPr>
          <a:xfrm>
            <a:off x="362300" y="903875"/>
            <a:ext cx="8520600" cy="40617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endParaRPr b="1">
              <a:solidFill>
                <a:schemeClr val="accent1"/>
              </a:solidFill>
              <a:latin typeface="Arial"/>
              <a:ea typeface="Arial"/>
              <a:cs typeface="Arial"/>
              <a:sym typeface="Arial"/>
            </a:endParaRPr>
          </a:p>
          <a:p>
            <a:pPr marL="0" lvl="0" indent="0" algn="l" rtl="0">
              <a:spcBef>
                <a:spcPts val="1200"/>
              </a:spcBef>
              <a:spcAft>
                <a:spcPts val="0"/>
              </a:spcAft>
              <a:buNone/>
            </a:pPr>
            <a:r>
              <a:rPr lang="fr-CA" sz="2000" b="1">
                <a:solidFill>
                  <a:schemeClr val="accent1"/>
                </a:solidFill>
                <a:latin typeface="Arial"/>
                <a:ea typeface="Arial"/>
                <a:cs typeface="Arial"/>
                <a:sym typeface="Arial"/>
              </a:rPr>
              <a:t>PEC 3</a:t>
            </a:r>
            <a:endParaRPr sz="2000" b="1">
              <a:solidFill>
                <a:schemeClr val="accent1"/>
              </a:solidFill>
              <a:latin typeface="Arial"/>
              <a:ea typeface="Arial"/>
              <a:cs typeface="Arial"/>
              <a:sym typeface="Arial"/>
            </a:endParaRPr>
          </a:p>
          <a:p>
            <a:pPr marL="0" lvl="0" indent="0" algn="l" rtl="0">
              <a:spcBef>
                <a:spcPts val="1200"/>
              </a:spcBef>
              <a:spcAft>
                <a:spcPts val="0"/>
              </a:spcAft>
              <a:buNone/>
            </a:pPr>
            <a:r>
              <a:rPr lang="fr-CA" sz="1800">
                <a:solidFill>
                  <a:schemeClr val="accent1"/>
                </a:solidFill>
                <a:latin typeface="Arial"/>
                <a:ea typeface="Arial"/>
                <a:cs typeface="Arial"/>
                <a:sym typeface="Arial"/>
              </a:rPr>
              <a:t>Un stage obligatoire d’une journée se déroulera vers le mois d’avril. Il sera préparé dans le cadre du cours d’exploration de la formation professionnelle.</a:t>
            </a:r>
            <a:endParaRPr sz="1800">
              <a:solidFill>
                <a:schemeClr val="accent1"/>
              </a:solidFill>
              <a:latin typeface="Arial"/>
              <a:ea typeface="Arial"/>
              <a:cs typeface="Arial"/>
              <a:sym typeface="Arial"/>
            </a:endParaRPr>
          </a:p>
          <a:p>
            <a:pPr marL="0" lvl="0" indent="0" algn="l" rtl="0">
              <a:spcBef>
                <a:spcPts val="1200"/>
              </a:spcBef>
              <a:spcAft>
                <a:spcPts val="0"/>
              </a:spcAft>
              <a:buNone/>
            </a:pPr>
            <a:endParaRPr>
              <a:solidFill>
                <a:schemeClr val="accent1"/>
              </a:solidFill>
              <a:latin typeface="Arial"/>
              <a:ea typeface="Arial"/>
              <a:cs typeface="Arial"/>
              <a:sym typeface="Arial"/>
            </a:endParaRPr>
          </a:p>
          <a:p>
            <a:pPr marL="0" lvl="0" indent="0" algn="l" rtl="0">
              <a:spcBef>
                <a:spcPts val="1200"/>
              </a:spcBef>
              <a:spcAft>
                <a:spcPts val="0"/>
              </a:spcAft>
              <a:buNone/>
            </a:pPr>
            <a:r>
              <a:rPr lang="fr-CA" sz="2000" b="1">
                <a:solidFill>
                  <a:schemeClr val="accent1"/>
                </a:solidFill>
                <a:latin typeface="Arial"/>
                <a:ea typeface="Arial"/>
                <a:cs typeface="Arial"/>
                <a:sym typeface="Arial"/>
              </a:rPr>
              <a:t>PEC 4</a:t>
            </a:r>
            <a:endParaRPr sz="2000" b="1">
              <a:solidFill>
                <a:schemeClr val="accent1"/>
              </a:solidFill>
              <a:latin typeface="Arial"/>
              <a:ea typeface="Arial"/>
              <a:cs typeface="Arial"/>
              <a:sym typeface="Arial"/>
            </a:endParaRPr>
          </a:p>
          <a:p>
            <a:pPr marL="0" lvl="0" indent="0" algn="l" rtl="0">
              <a:spcBef>
                <a:spcPts val="1200"/>
              </a:spcBef>
              <a:spcAft>
                <a:spcPts val="0"/>
              </a:spcAft>
              <a:buNone/>
            </a:pPr>
            <a:r>
              <a:rPr lang="fr-CA" sz="1900">
                <a:solidFill>
                  <a:schemeClr val="accent1"/>
                </a:solidFill>
                <a:latin typeface="Arial"/>
                <a:ea typeface="Arial"/>
                <a:cs typeface="Arial"/>
                <a:sym typeface="Arial"/>
              </a:rPr>
              <a:t>Deux stages obligatoires auront lieu et seront également préparés dans le cours d’exploration de la formation professionnelle. </a:t>
            </a:r>
            <a:endParaRPr sz="1900">
              <a:solidFill>
                <a:schemeClr val="accent1"/>
              </a:solidFill>
              <a:latin typeface="Arial"/>
              <a:ea typeface="Arial"/>
              <a:cs typeface="Arial"/>
              <a:sym typeface="Arial"/>
            </a:endParaRPr>
          </a:p>
          <a:p>
            <a:pPr marL="457200" lvl="0" indent="-336550" algn="l" rtl="0">
              <a:spcBef>
                <a:spcPts val="1200"/>
              </a:spcBef>
              <a:spcAft>
                <a:spcPts val="0"/>
              </a:spcAft>
              <a:buClr>
                <a:schemeClr val="accent1"/>
              </a:buClr>
              <a:buSzPts val="1700"/>
              <a:buFont typeface="Arial"/>
              <a:buChar char="➢"/>
            </a:pPr>
            <a:r>
              <a:rPr lang="fr-CA" sz="1700">
                <a:solidFill>
                  <a:schemeClr val="accent1"/>
                </a:solidFill>
                <a:latin typeface="Arial"/>
                <a:ea typeface="Arial"/>
                <a:cs typeface="Arial"/>
                <a:sym typeface="Arial"/>
              </a:rPr>
              <a:t>L’automne : durée de trois jours.</a:t>
            </a:r>
            <a:endParaRPr sz="1700">
              <a:solidFill>
                <a:schemeClr val="accent1"/>
              </a:solidFill>
              <a:latin typeface="Arial"/>
              <a:ea typeface="Arial"/>
              <a:cs typeface="Arial"/>
              <a:sym typeface="Arial"/>
            </a:endParaRPr>
          </a:p>
          <a:p>
            <a:pPr marL="457200" lvl="0" indent="-336550" algn="l" rtl="0">
              <a:spcBef>
                <a:spcPts val="0"/>
              </a:spcBef>
              <a:spcAft>
                <a:spcPts val="0"/>
              </a:spcAft>
              <a:buClr>
                <a:schemeClr val="accent1"/>
              </a:buClr>
              <a:buSzPts val="1700"/>
              <a:buFont typeface="Arial"/>
              <a:buChar char="➢"/>
            </a:pPr>
            <a:r>
              <a:rPr lang="fr-CA" sz="1700">
                <a:solidFill>
                  <a:schemeClr val="accent1"/>
                </a:solidFill>
                <a:latin typeface="Arial"/>
                <a:ea typeface="Arial"/>
                <a:cs typeface="Arial"/>
                <a:sym typeface="Arial"/>
              </a:rPr>
              <a:t>L’hiver : durée de cinq jours.</a:t>
            </a:r>
            <a:endParaRPr sz="1700">
              <a:solidFill>
                <a:schemeClr val="accent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21"/>
          <p:cNvSpPr txBox="1">
            <a:spLocks noGrp="1"/>
          </p:cNvSpPr>
          <p:nvPr>
            <p:ph type="title"/>
          </p:nvPr>
        </p:nvSpPr>
        <p:spPr>
          <a:xfrm>
            <a:off x="311700" y="288075"/>
            <a:ext cx="8520600" cy="572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fr-CA" sz="2400" b="0">
                <a:latin typeface="Arial"/>
                <a:ea typeface="Arial"/>
                <a:cs typeface="Arial"/>
                <a:sym typeface="Arial"/>
              </a:rPr>
              <a:t>Plans</a:t>
            </a:r>
            <a:endParaRPr sz="2400" b="0"/>
          </a:p>
        </p:txBody>
      </p:sp>
      <p:sp>
        <p:nvSpPr>
          <p:cNvPr id="328" name="Google Shape;328;p21"/>
          <p:cNvSpPr txBox="1">
            <a:spLocks noGrp="1"/>
          </p:cNvSpPr>
          <p:nvPr>
            <p:ph type="body" idx="1"/>
          </p:nvPr>
        </p:nvSpPr>
        <p:spPr>
          <a:xfrm>
            <a:off x="244350" y="1419125"/>
            <a:ext cx="8655300" cy="32931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fr-CA" sz="2000" b="1">
                <a:solidFill>
                  <a:schemeClr val="accent1"/>
                </a:solidFill>
                <a:latin typeface="Arial"/>
                <a:ea typeface="Arial"/>
                <a:cs typeface="Arial"/>
                <a:sym typeface="Arial"/>
              </a:rPr>
              <a:t>Plan d’intervention</a:t>
            </a:r>
            <a:endParaRPr sz="2000" b="1">
              <a:solidFill>
                <a:schemeClr val="accent1"/>
              </a:solidFill>
              <a:latin typeface="Arial"/>
              <a:ea typeface="Arial"/>
              <a:cs typeface="Arial"/>
              <a:sym typeface="Arial"/>
            </a:endParaRPr>
          </a:p>
          <a:p>
            <a:pPr marL="0" lvl="0" indent="0" algn="l" rtl="0">
              <a:spcBef>
                <a:spcPts val="1200"/>
              </a:spcBef>
              <a:spcAft>
                <a:spcPts val="0"/>
              </a:spcAft>
              <a:buNone/>
            </a:pPr>
            <a:r>
              <a:rPr lang="fr-CA" sz="1700">
                <a:solidFill>
                  <a:schemeClr val="accent1"/>
                </a:solidFill>
                <a:latin typeface="Arial"/>
                <a:ea typeface="Arial"/>
                <a:cs typeface="Arial"/>
                <a:sym typeface="Arial"/>
              </a:rPr>
              <a:t>Les plans d’intervention sont faits en début d’année. Ils concernent les mesures d’adaptation (temps supplémentaire, logiciels particuliers pour la lecture et l’écriture, etc.) en apprentissages et en évaluation. Une révision est faite en mars.</a:t>
            </a:r>
            <a:endParaRPr sz="1700">
              <a:solidFill>
                <a:schemeClr val="accent1"/>
              </a:solidFill>
              <a:latin typeface="Arial"/>
              <a:ea typeface="Arial"/>
              <a:cs typeface="Arial"/>
              <a:sym typeface="Arial"/>
            </a:endParaRPr>
          </a:p>
          <a:p>
            <a:pPr marL="0" lvl="0" indent="0" algn="l" rtl="0">
              <a:spcBef>
                <a:spcPts val="1200"/>
              </a:spcBef>
              <a:spcAft>
                <a:spcPts val="0"/>
              </a:spcAft>
              <a:buNone/>
            </a:pPr>
            <a:endParaRPr>
              <a:solidFill>
                <a:schemeClr val="accent1"/>
              </a:solidFill>
              <a:latin typeface="Arial"/>
              <a:ea typeface="Arial"/>
              <a:cs typeface="Arial"/>
              <a:sym typeface="Arial"/>
            </a:endParaRPr>
          </a:p>
          <a:p>
            <a:pPr marL="0" lvl="0" indent="0" algn="l" rtl="0">
              <a:spcBef>
                <a:spcPts val="1200"/>
              </a:spcBef>
              <a:spcAft>
                <a:spcPts val="0"/>
              </a:spcAft>
              <a:buNone/>
            </a:pPr>
            <a:r>
              <a:rPr lang="fr-CA" sz="2000" b="1">
                <a:solidFill>
                  <a:schemeClr val="accent1"/>
                </a:solidFill>
                <a:latin typeface="Arial"/>
                <a:ea typeface="Arial"/>
                <a:cs typeface="Arial"/>
                <a:sym typeface="Arial"/>
              </a:rPr>
              <a:t>Plan d’action </a:t>
            </a:r>
            <a:endParaRPr sz="2000" b="1">
              <a:solidFill>
                <a:schemeClr val="accent1"/>
              </a:solidFill>
              <a:latin typeface="Arial"/>
              <a:ea typeface="Arial"/>
              <a:cs typeface="Arial"/>
              <a:sym typeface="Arial"/>
            </a:endParaRPr>
          </a:p>
          <a:p>
            <a:pPr marL="0" lvl="0" indent="0" algn="l" rtl="0">
              <a:spcBef>
                <a:spcPts val="1200"/>
              </a:spcBef>
              <a:spcAft>
                <a:spcPts val="1200"/>
              </a:spcAft>
              <a:buNone/>
            </a:pPr>
            <a:r>
              <a:rPr lang="fr-CA" sz="1700">
                <a:solidFill>
                  <a:schemeClr val="accent1"/>
                </a:solidFill>
                <a:latin typeface="Arial"/>
                <a:ea typeface="Arial"/>
                <a:cs typeface="Arial"/>
                <a:sym typeface="Arial"/>
              </a:rPr>
              <a:t>Tous les élèves du PEC ont un plan d’action. Il est établi lors d’une rencontre avec les tutrices des groupes, l’éducateur spécialisé et la direction adjointe. Il est révisé en mi-année</a:t>
            </a:r>
            <a:r>
              <a:rPr lang="fr-CA">
                <a:solidFill>
                  <a:schemeClr val="accent1"/>
                </a:solidFill>
                <a:latin typeface="Arial"/>
                <a:ea typeface="Arial"/>
                <a:cs typeface="Arial"/>
                <a:sym typeface="Arial"/>
              </a:rPr>
              <a:t>.</a:t>
            </a:r>
            <a:endParaRPr>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Google Shape;333;p22"/>
          <p:cNvSpPr txBox="1">
            <a:spLocks noGrp="1"/>
          </p:cNvSpPr>
          <p:nvPr>
            <p:ph type="title"/>
          </p:nvPr>
        </p:nvSpPr>
        <p:spPr>
          <a:xfrm>
            <a:off x="311700" y="135250"/>
            <a:ext cx="8520600" cy="801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fr-CA" sz="2650" b="0">
                <a:latin typeface="Arial"/>
                <a:ea typeface="Arial"/>
                <a:cs typeface="Arial"/>
                <a:sym typeface="Arial"/>
              </a:rPr>
              <a:t>Rôles</a:t>
            </a:r>
            <a:r>
              <a:rPr lang="fr-CA"/>
              <a:t> </a:t>
            </a:r>
            <a:endParaRPr/>
          </a:p>
        </p:txBody>
      </p:sp>
      <p:sp>
        <p:nvSpPr>
          <p:cNvPr id="334" name="Google Shape;334;p22"/>
          <p:cNvSpPr txBox="1">
            <a:spLocks noGrp="1"/>
          </p:cNvSpPr>
          <p:nvPr>
            <p:ph type="body" idx="1"/>
          </p:nvPr>
        </p:nvSpPr>
        <p:spPr>
          <a:xfrm>
            <a:off x="311700" y="1228675"/>
            <a:ext cx="8520600" cy="3653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CA" sz="2400" dirty="0">
                <a:solidFill>
                  <a:schemeClr val="accent1"/>
                </a:solidFill>
                <a:latin typeface="Arial"/>
                <a:ea typeface="Arial"/>
                <a:cs typeface="Arial"/>
                <a:sym typeface="Arial"/>
              </a:rPr>
              <a:t>T</a:t>
            </a:r>
            <a:r>
              <a:rPr lang="fr-CA" sz="2000" dirty="0">
                <a:solidFill>
                  <a:schemeClr val="accent1"/>
                </a:solidFill>
                <a:latin typeface="Arial"/>
                <a:ea typeface="Arial"/>
                <a:cs typeface="Arial"/>
                <a:sym typeface="Arial"/>
              </a:rPr>
              <a:t>utrices/enseignantes de français</a:t>
            </a:r>
            <a:endParaRPr sz="2000" dirty="0">
              <a:solidFill>
                <a:schemeClr val="accent1"/>
              </a:solidFill>
              <a:latin typeface="Arial"/>
              <a:ea typeface="Arial"/>
              <a:cs typeface="Arial"/>
              <a:sym typeface="Arial"/>
            </a:endParaRPr>
          </a:p>
          <a:p>
            <a:pPr marL="0" lvl="0" indent="0" algn="l" rtl="0">
              <a:spcBef>
                <a:spcPts val="1200"/>
              </a:spcBef>
              <a:spcAft>
                <a:spcPts val="0"/>
              </a:spcAft>
              <a:buNone/>
            </a:pPr>
            <a:r>
              <a:rPr lang="fr-CA" sz="2000" dirty="0">
                <a:solidFill>
                  <a:schemeClr val="accent1"/>
                </a:solidFill>
                <a:latin typeface="Arial"/>
                <a:ea typeface="Arial"/>
                <a:cs typeface="Arial"/>
                <a:sym typeface="Arial"/>
              </a:rPr>
              <a:t>Éducateur</a:t>
            </a:r>
            <a:endParaRPr sz="2000" dirty="0">
              <a:solidFill>
                <a:schemeClr val="accent1"/>
              </a:solidFill>
              <a:latin typeface="Arial"/>
              <a:ea typeface="Arial"/>
              <a:cs typeface="Arial"/>
              <a:sym typeface="Arial"/>
            </a:endParaRPr>
          </a:p>
          <a:p>
            <a:pPr marL="0" lvl="0" indent="0" algn="l" rtl="0">
              <a:spcBef>
                <a:spcPts val="1200"/>
              </a:spcBef>
              <a:spcAft>
                <a:spcPts val="0"/>
              </a:spcAft>
              <a:buNone/>
            </a:pPr>
            <a:r>
              <a:rPr lang="fr-CA" sz="2000" dirty="0">
                <a:solidFill>
                  <a:schemeClr val="accent1"/>
                </a:solidFill>
                <a:latin typeface="Arial"/>
                <a:ea typeface="Arial"/>
                <a:cs typeface="Arial"/>
                <a:sym typeface="Arial"/>
              </a:rPr>
              <a:t>Conseillère d’orientation et orthopédagogue</a:t>
            </a:r>
          </a:p>
          <a:p>
            <a:pPr marL="0" lvl="0" indent="0" algn="l" rtl="0">
              <a:spcBef>
                <a:spcPts val="1200"/>
              </a:spcBef>
              <a:spcAft>
                <a:spcPts val="0"/>
              </a:spcAft>
              <a:buNone/>
            </a:pPr>
            <a:r>
              <a:rPr lang="fr-CA" sz="2000" dirty="0">
                <a:solidFill>
                  <a:schemeClr val="accent1"/>
                </a:solidFill>
                <a:latin typeface="Arial"/>
                <a:ea typeface="Arial"/>
                <a:cs typeface="Arial"/>
                <a:sym typeface="Arial"/>
              </a:rPr>
              <a:t>Élève</a:t>
            </a:r>
          </a:p>
          <a:p>
            <a:pPr marL="0" lvl="0" indent="0" algn="l" rtl="0">
              <a:spcBef>
                <a:spcPts val="1200"/>
              </a:spcBef>
              <a:spcAft>
                <a:spcPts val="0"/>
              </a:spcAft>
              <a:buNone/>
            </a:pPr>
            <a:r>
              <a:rPr lang="fr-CA" sz="2000">
                <a:solidFill>
                  <a:schemeClr val="accent1"/>
                </a:solidFill>
                <a:latin typeface="Arial"/>
                <a:ea typeface="Arial"/>
                <a:cs typeface="Arial"/>
                <a:sym typeface="Arial"/>
              </a:rPr>
              <a:t>Parents</a:t>
            </a:r>
            <a:endParaRPr sz="2000" dirty="0">
              <a:solidFill>
                <a:schemeClr val="accent1"/>
              </a:solidFill>
              <a:latin typeface="Arial"/>
              <a:ea typeface="Arial"/>
              <a:cs typeface="Arial"/>
              <a:sym typeface="Arial"/>
            </a:endParaRPr>
          </a:p>
          <a:p>
            <a:pPr marL="0" lvl="0" indent="0" algn="l" rtl="0">
              <a:spcBef>
                <a:spcPts val="1200"/>
              </a:spcBef>
              <a:spcAft>
                <a:spcPts val="1200"/>
              </a:spcAft>
              <a:buNone/>
            </a:pPr>
            <a:r>
              <a:rPr lang="fr-CA" sz="2000" dirty="0">
                <a:solidFill>
                  <a:schemeClr val="accent1"/>
                </a:solidFill>
                <a:latin typeface="Arial"/>
                <a:ea typeface="Arial"/>
                <a:cs typeface="Arial"/>
                <a:sym typeface="Arial"/>
              </a:rPr>
              <a:t>Direction adjointe</a:t>
            </a:r>
            <a:endParaRPr sz="2000" dirty="0">
              <a:solidFill>
                <a:schemeClr val="accent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23"/>
          <p:cNvSpPr txBox="1"/>
          <p:nvPr/>
        </p:nvSpPr>
        <p:spPr>
          <a:xfrm>
            <a:off x="395287" y="1341834"/>
            <a:ext cx="8353500" cy="3660000"/>
          </a:xfrm>
          <a:prstGeom prst="rect">
            <a:avLst/>
          </a:prstGeom>
          <a:gradFill>
            <a:gsLst>
              <a:gs pos="0">
                <a:srgbClr val="A3C4FF"/>
              </a:gs>
              <a:gs pos="35000">
                <a:srgbClr val="BFD5FF"/>
              </a:gs>
              <a:gs pos="100000">
                <a:srgbClr val="E5EEFF"/>
              </a:gs>
            </a:gsLst>
            <a:lin ang="16200038" scaled="0"/>
          </a:gradFill>
          <a:ln w="9525" cap="flat" cmpd="sng">
            <a:solidFill>
              <a:srgbClr val="4A7EBB"/>
            </a:solidFill>
            <a:prstDash val="solid"/>
            <a:miter lim="800000"/>
            <a:headEnd type="none" w="sm" len="sm"/>
            <a:tailEnd type="none" w="sm" len="sm"/>
          </a:ln>
          <a:effectLst>
            <a:outerShdw blurRad="63500" dist="20000" dir="5400000">
              <a:srgbClr val="000000">
                <a:alpha val="3765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1" name="Google Shape;341;p23"/>
          <p:cNvSpPr txBox="1">
            <a:spLocks noGrp="1"/>
          </p:cNvSpPr>
          <p:nvPr>
            <p:ph type="title"/>
          </p:nvPr>
        </p:nvSpPr>
        <p:spPr>
          <a:xfrm>
            <a:off x="-180975" y="86915"/>
            <a:ext cx="9324900" cy="8574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B0F0"/>
              </a:buClr>
              <a:buSzPts val="3600"/>
              <a:buFont typeface="Calibri"/>
              <a:buNone/>
            </a:pPr>
            <a:r>
              <a:rPr lang="fr-CA" sz="3600" b="1" i="0" u="none">
                <a:solidFill>
                  <a:srgbClr val="45818E"/>
                </a:solidFill>
                <a:latin typeface="Calibri"/>
                <a:ea typeface="Calibri"/>
                <a:cs typeface="Calibri"/>
                <a:sym typeface="Calibri"/>
              </a:rPr>
              <a:t>Obtention du diplôme d’études secondaires</a:t>
            </a:r>
            <a:br>
              <a:rPr lang="fr-CA" sz="4000" b="1" i="0" u="none">
                <a:solidFill>
                  <a:srgbClr val="45818E"/>
                </a:solidFill>
                <a:latin typeface="Calibri"/>
                <a:ea typeface="Calibri"/>
                <a:cs typeface="Calibri"/>
                <a:sym typeface="Calibri"/>
              </a:rPr>
            </a:br>
            <a:r>
              <a:rPr lang="fr-CA" sz="2800" b="1" i="0" u="none">
                <a:solidFill>
                  <a:srgbClr val="45818E"/>
                </a:solidFill>
                <a:latin typeface="Calibri"/>
                <a:ea typeface="Calibri"/>
                <a:cs typeface="Calibri"/>
                <a:sym typeface="Calibri"/>
              </a:rPr>
              <a:t>(SANCTION DES ÉTUDES)</a:t>
            </a:r>
            <a:endParaRPr>
              <a:solidFill>
                <a:srgbClr val="45818E"/>
              </a:solidFill>
            </a:endParaRPr>
          </a:p>
        </p:txBody>
      </p:sp>
      <p:sp>
        <p:nvSpPr>
          <p:cNvPr id="342" name="Google Shape;342;p23"/>
          <p:cNvSpPr txBox="1">
            <a:spLocks noGrp="1"/>
          </p:cNvSpPr>
          <p:nvPr>
            <p:ph type="body" idx="1"/>
          </p:nvPr>
        </p:nvSpPr>
        <p:spPr>
          <a:xfrm>
            <a:off x="395287" y="1168003"/>
            <a:ext cx="8424900" cy="3888600"/>
          </a:xfrm>
          <a:prstGeom prst="rect">
            <a:avLst/>
          </a:prstGeom>
          <a:solidFill>
            <a:srgbClr val="A2C4C9"/>
          </a:solid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chemeClr val="dk1"/>
              </a:buClr>
              <a:buSzPts val="2000"/>
              <a:buFont typeface="Arial"/>
              <a:buNone/>
            </a:pPr>
            <a:r>
              <a:rPr lang="fr-CA" sz="1800" b="1" i="0" u="none" strike="noStrike" cap="none">
                <a:solidFill>
                  <a:srgbClr val="000000"/>
                </a:solidFill>
                <a:latin typeface="Arial"/>
                <a:ea typeface="Arial"/>
                <a:cs typeface="Arial"/>
                <a:sym typeface="Arial"/>
              </a:rPr>
              <a:t>Avoir accumulé au moins 54 unités de la 4</a:t>
            </a:r>
            <a:r>
              <a:rPr lang="fr-CA" sz="1800" b="1" i="0" u="none" strike="noStrike" cap="none" baseline="30000">
                <a:solidFill>
                  <a:srgbClr val="000000"/>
                </a:solidFill>
                <a:latin typeface="Arial"/>
                <a:ea typeface="Arial"/>
                <a:cs typeface="Arial"/>
                <a:sym typeface="Arial"/>
              </a:rPr>
              <a:t>e</a:t>
            </a:r>
            <a:r>
              <a:rPr lang="fr-CA" sz="1800" b="1" i="0" u="none" strike="noStrike" cap="none">
                <a:solidFill>
                  <a:srgbClr val="000000"/>
                </a:solidFill>
                <a:latin typeface="Arial"/>
                <a:ea typeface="Arial"/>
                <a:cs typeface="Arial"/>
                <a:sym typeface="Arial"/>
              </a:rPr>
              <a:t> et 5</a:t>
            </a:r>
            <a:r>
              <a:rPr lang="fr-CA" sz="1800" b="1" i="0" u="none" strike="noStrike" cap="none" baseline="30000">
                <a:solidFill>
                  <a:srgbClr val="000000"/>
                </a:solidFill>
                <a:latin typeface="Arial"/>
                <a:ea typeface="Arial"/>
                <a:cs typeface="Arial"/>
                <a:sym typeface="Arial"/>
              </a:rPr>
              <a:t>e</a:t>
            </a:r>
            <a:r>
              <a:rPr lang="fr-CA" sz="1800" b="1" i="0" u="none" strike="noStrike" cap="none">
                <a:solidFill>
                  <a:srgbClr val="000000"/>
                </a:solidFill>
                <a:latin typeface="Arial"/>
                <a:ea typeface="Arial"/>
                <a:cs typeface="Arial"/>
                <a:sym typeface="Arial"/>
              </a:rPr>
              <a:t> secondaire dont au moins 20 unités de 5</a:t>
            </a:r>
            <a:r>
              <a:rPr lang="fr-CA" sz="1800" b="1" i="0" u="none" strike="noStrike" cap="none" baseline="30000">
                <a:solidFill>
                  <a:srgbClr val="000000"/>
                </a:solidFill>
                <a:latin typeface="Arial"/>
                <a:ea typeface="Arial"/>
                <a:cs typeface="Arial"/>
                <a:sym typeface="Arial"/>
              </a:rPr>
              <a:t>e</a:t>
            </a:r>
            <a:r>
              <a:rPr lang="fr-CA" sz="1800" b="1" i="0" u="none" strike="noStrike" cap="none">
                <a:solidFill>
                  <a:srgbClr val="000000"/>
                </a:solidFill>
                <a:latin typeface="Arial"/>
                <a:ea typeface="Arial"/>
                <a:cs typeface="Arial"/>
                <a:sym typeface="Arial"/>
              </a:rPr>
              <a:t> secondaire.</a:t>
            </a:r>
            <a:endParaRPr sz="1800">
              <a:solidFill>
                <a:srgbClr val="000000"/>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r>
              <a:rPr lang="fr-CA" sz="1800" b="1" i="0" u="none" strike="noStrike" cap="none">
                <a:solidFill>
                  <a:srgbClr val="000000"/>
                </a:solidFill>
                <a:latin typeface="Arial"/>
                <a:ea typeface="Arial"/>
                <a:cs typeface="Arial"/>
                <a:sym typeface="Arial"/>
              </a:rPr>
              <a:t>ET</a:t>
            </a:r>
            <a:r>
              <a:rPr lang="fr-CA" sz="1800">
                <a:solidFill>
                  <a:srgbClr val="000000"/>
                </a:solidFill>
                <a:latin typeface="Arial"/>
                <a:ea typeface="Arial"/>
                <a:cs typeface="Arial"/>
                <a:sym typeface="Arial"/>
              </a:rPr>
              <a:t>  </a:t>
            </a:r>
            <a:r>
              <a:rPr lang="fr-CA" sz="1800" b="1">
                <a:solidFill>
                  <a:srgbClr val="000000"/>
                </a:solidFill>
                <a:latin typeface="Arial"/>
                <a:ea typeface="Arial"/>
                <a:cs typeface="Arial"/>
                <a:sym typeface="Arial"/>
              </a:rPr>
              <a:t>r</a:t>
            </a:r>
            <a:r>
              <a:rPr lang="fr-CA" sz="1800" b="1" i="0" u="none" strike="noStrike" cap="none">
                <a:solidFill>
                  <a:srgbClr val="000000"/>
                </a:solidFill>
                <a:latin typeface="Arial"/>
                <a:ea typeface="Arial"/>
                <a:cs typeface="Arial"/>
                <a:sym typeface="Arial"/>
              </a:rPr>
              <a:t>éussir ces ma</a:t>
            </a:r>
            <a:r>
              <a:rPr lang="fr-CA" sz="2000" b="1" i="0" u="none" strike="noStrike" cap="none">
                <a:solidFill>
                  <a:srgbClr val="000000"/>
                </a:solidFill>
                <a:latin typeface="Arial"/>
                <a:ea typeface="Arial"/>
                <a:cs typeface="Arial"/>
                <a:sym typeface="Arial"/>
              </a:rPr>
              <a:t>tières:</a:t>
            </a:r>
            <a:endParaRPr>
              <a:solidFill>
                <a:srgbClr val="000000"/>
              </a:solidFill>
            </a:endParaRPr>
          </a:p>
          <a:p>
            <a:pPr marL="0" marR="0" lvl="0" indent="25400" algn="l" rtl="0">
              <a:lnSpc>
                <a:spcPct val="100000"/>
              </a:lnSpc>
              <a:spcBef>
                <a:spcPts val="400"/>
              </a:spcBef>
              <a:spcAft>
                <a:spcPts val="0"/>
              </a:spcAft>
              <a:buClr>
                <a:srgbClr val="000000"/>
              </a:buClr>
              <a:buSzPts val="1600"/>
              <a:buFont typeface="Arial"/>
              <a:buChar char="•"/>
            </a:pPr>
            <a:r>
              <a:rPr lang="fr-CA" sz="1600" b="0" i="0" u="none" strike="noStrike" cap="none">
                <a:solidFill>
                  <a:srgbClr val="000000"/>
                </a:solidFill>
                <a:latin typeface="Arial"/>
                <a:ea typeface="Arial"/>
                <a:cs typeface="Arial"/>
                <a:sym typeface="Arial"/>
              </a:rPr>
              <a:t>Français de la 5</a:t>
            </a:r>
            <a:r>
              <a:rPr lang="fr-CA" sz="1600" b="0" i="0" u="none" strike="noStrike" cap="none" baseline="30000">
                <a:solidFill>
                  <a:srgbClr val="000000"/>
                </a:solidFill>
                <a:latin typeface="Arial"/>
                <a:ea typeface="Arial"/>
                <a:cs typeface="Arial"/>
                <a:sym typeface="Arial"/>
              </a:rPr>
              <a:t>e</a:t>
            </a:r>
            <a:r>
              <a:rPr lang="fr-CA" sz="1600" b="0" i="0" u="none" strike="noStrike" cap="none">
                <a:solidFill>
                  <a:srgbClr val="000000"/>
                </a:solidFill>
                <a:latin typeface="Arial"/>
                <a:ea typeface="Arial"/>
                <a:cs typeface="Arial"/>
                <a:sym typeface="Arial"/>
              </a:rPr>
              <a:t> secondaire </a:t>
            </a:r>
            <a:endParaRPr sz="2800">
              <a:solidFill>
                <a:srgbClr val="000000"/>
              </a:solidFill>
            </a:endParaRPr>
          </a:p>
          <a:p>
            <a:pPr marL="0" marR="0" lvl="0" indent="25400" algn="l" rtl="0">
              <a:lnSpc>
                <a:spcPct val="100000"/>
              </a:lnSpc>
              <a:spcBef>
                <a:spcPts val="400"/>
              </a:spcBef>
              <a:spcAft>
                <a:spcPts val="0"/>
              </a:spcAft>
              <a:buClr>
                <a:srgbClr val="000000"/>
              </a:buClr>
              <a:buSzPts val="1600"/>
              <a:buFont typeface="Arial"/>
              <a:buChar char="•"/>
            </a:pPr>
            <a:r>
              <a:rPr lang="fr-CA" sz="1600" b="0" i="0" u="none" strike="noStrike" cap="none">
                <a:solidFill>
                  <a:srgbClr val="000000"/>
                </a:solidFill>
                <a:latin typeface="Arial"/>
                <a:ea typeface="Arial"/>
                <a:cs typeface="Arial"/>
                <a:sym typeface="Arial"/>
              </a:rPr>
              <a:t>Anglais de la 5</a:t>
            </a:r>
            <a:r>
              <a:rPr lang="fr-CA" sz="1600" b="0" i="0" u="none" strike="noStrike" cap="none" baseline="30000">
                <a:solidFill>
                  <a:srgbClr val="000000"/>
                </a:solidFill>
                <a:latin typeface="Arial"/>
                <a:ea typeface="Arial"/>
                <a:cs typeface="Arial"/>
                <a:sym typeface="Arial"/>
              </a:rPr>
              <a:t>e</a:t>
            </a:r>
            <a:r>
              <a:rPr lang="fr-CA" sz="1600" b="0" i="0" u="none" strike="noStrike" cap="none">
                <a:solidFill>
                  <a:srgbClr val="000000"/>
                </a:solidFill>
                <a:latin typeface="Arial"/>
                <a:ea typeface="Arial"/>
                <a:cs typeface="Arial"/>
                <a:sym typeface="Arial"/>
              </a:rPr>
              <a:t> secondaire </a:t>
            </a:r>
            <a:endParaRPr sz="2800">
              <a:solidFill>
                <a:srgbClr val="000000"/>
              </a:solidFill>
            </a:endParaRPr>
          </a:p>
          <a:p>
            <a:pPr marL="0" marR="0" lvl="0" indent="25400" algn="l" rtl="0">
              <a:lnSpc>
                <a:spcPct val="100000"/>
              </a:lnSpc>
              <a:spcBef>
                <a:spcPts val="400"/>
              </a:spcBef>
              <a:spcAft>
                <a:spcPts val="0"/>
              </a:spcAft>
              <a:buClr>
                <a:srgbClr val="000000"/>
              </a:buClr>
              <a:buSzPts val="1600"/>
              <a:buFont typeface="Arial"/>
              <a:buChar char="•"/>
            </a:pPr>
            <a:r>
              <a:rPr lang="fr-CA" sz="1600" b="0" i="0" u="none" strike="noStrike" cap="none">
                <a:solidFill>
                  <a:srgbClr val="000000"/>
                </a:solidFill>
                <a:latin typeface="Arial"/>
                <a:ea typeface="Arial"/>
                <a:cs typeface="Arial"/>
                <a:sym typeface="Arial"/>
              </a:rPr>
              <a:t>Histoire du Québec et du Canada de la 4</a:t>
            </a:r>
            <a:r>
              <a:rPr lang="fr-CA" sz="1600" b="0" i="0" u="none" strike="noStrike" cap="none" baseline="30000">
                <a:solidFill>
                  <a:srgbClr val="000000"/>
                </a:solidFill>
                <a:latin typeface="Arial"/>
                <a:ea typeface="Arial"/>
                <a:cs typeface="Arial"/>
                <a:sym typeface="Arial"/>
              </a:rPr>
              <a:t>e</a:t>
            </a:r>
            <a:r>
              <a:rPr lang="fr-CA" sz="1600" b="0" i="0" u="none" strike="noStrike" cap="none">
                <a:solidFill>
                  <a:srgbClr val="000000"/>
                </a:solidFill>
                <a:latin typeface="Arial"/>
                <a:ea typeface="Arial"/>
                <a:cs typeface="Arial"/>
                <a:sym typeface="Arial"/>
              </a:rPr>
              <a:t> secondaire</a:t>
            </a:r>
            <a:endParaRPr sz="2800">
              <a:solidFill>
                <a:srgbClr val="000000"/>
              </a:solidFill>
            </a:endParaRPr>
          </a:p>
          <a:p>
            <a:pPr marL="0" marR="0" lvl="0" indent="25400" algn="l" rtl="0">
              <a:lnSpc>
                <a:spcPct val="100000"/>
              </a:lnSpc>
              <a:spcBef>
                <a:spcPts val="400"/>
              </a:spcBef>
              <a:spcAft>
                <a:spcPts val="0"/>
              </a:spcAft>
              <a:buClr>
                <a:srgbClr val="000000"/>
              </a:buClr>
              <a:buSzPts val="1600"/>
              <a:buFont typeface="Arial"/>
              <a:buChar char="•"/>
            </a:pPr>
            <a:r>
              <a:rPr lang="fr-CA" sz="1600" b="0" i="0" u="none" strike="noStrike" cap="none">
                <a:solidFill>
                  <a:srgbClr val="000000"/>
                </a:solidFill>
                <a:latin typeface="Arial"/>
                <a:ea typeface="Arial"/>
                <a:cs typeface="Arial"/>
                <a:sym typeface="Arial"/>
              </a:rPr>
              <a:t>Mathématique de la 4</a:t>
            </a:r>
            <a:r>
              <a:rPr lang="fr-CA" sz="1600" b="0" i="0" u="none" strike="noStrike" cap="none" baseline="30000">
                <a:solidFill>
                  <a:srgbClr val="000000"/>
                </a:solidFill>
                <a:latin typeface="Arial"/>
                <a:ea typeface="Arial"/>
                <a:cs typeface="Arial"/>
                <a:sym typeface="Arial"/>
              </a:rPr>
              <a:t>e</a:t>
            </a:r>
            <a:r>
              <a:rPr lang="fr-CA" sz="1600" b="0" i="0" u="none" strike="noStrike" cap="none">
                <a:solidFill>
                  <a:srgbClr val="000000"/>
                </a:solidFill>
                <a:latin typeface="Arial"/>
                <a:ea typeface="Arial"/>
                <a:cs typeface="Arial"/>
                <a:sym typeface="Arial"/>
              </a:rPr>
              <a:t> secondaire  (CST/ SN)</a:t>
            </a:r>
            <a:endParaRPr sz="2800">
              <a:solidFill>
                <a:srgbClr val="000000"/>
              </a:solidFill>
            </a:endParaRPr>
          </a:p>
          <a:p>
            <a:pPr marL="0" marR="0" lvl="0" indent="25400" algn="l" rtl="0">
              <a:lnSpc>
                <a:spcPct val="100000"/>
              </a:lnSpc>
              <a:spcBef>
                <a:spcPts val="400"/>
              </a:spcBef>
              <a:spcAft>
                <a:spcPts val="0"/>
              </a:spcAft>
              <a:buClr>
                <a:srgbClr val="000000"/>
              </a:buClr>
              <a:buSzPts val="1600"/>
              <a:buFont typeface="Arial"/>
              <a:buChar char="•"/>
            </a:pPr>
            <a:r>
              <a:rPr lang="fr-CA" sz="1600" b="0" i="0" u="none" strike="noStrike" cap="none">
                <a:solidFill>
                  <a:srgbClr val="000000"/>
                </a:solidFill>
                <a:latin typeface="Arial"/>
                <a:ea typeface="Arial"/>
                <a:cs typeface="Arial"/>
                <a:sym typeface="Arial"/>
              </a:rPr>
              <a:t>Science et technologie de la 4</a:t>
            </a:r>
            <a:r>
              <a:rPr lang="fr-CA" sz="1600" b="0" i="0" u="none" strike="noStrike" cap="none" baseline="30000">
                <a:solidFill>
                  <a:srgbClr val="000000"/>
                </a:solidFill>
                <a:latin typeface="Arial"/>
                <a:ea typeface="Arial"/>
                <a:cs typeface="Arial"/>
                <a:sym typeface="Arial"/>
              </a:rPr>
              <a:t>e</a:t>
            </a:r>
            <a:r>
              <a:rPr lang="fr-CA" sz="1600" b="0" i="0" u="none" strike="noStrike" cap="none">
                <a:solidFill>
                  <a:srgbClr val="000000"/>
                </a:solidFill>
                <a:latin typeface="Arial"/>
                <a:ea typeface="Arial"/>
                <a:cs typeface="Arial"/>
                <a:sym typeface="Arial"/>
              </a:rPr>
              <a:t> secondaire (ST ou ATS)</a:t>
            </a:r>
            <a:endParaRPr sz="2800">
              <a:solidFill>
                <a:srgbClr val="000000"/>
              </a:solidFill>
            </a:endParaRPr>
          </a:p>
          <a:p>
            <a:pPr marL="0" marR="0" lvl="0" indent="25400" algn="l" rtl="0">
              <a:lnSpc>
                <a:spcPct val="100000"/>
              </a:lnSpc>
              <a:spcBef>
                <a:spcPts val="400"/>
              </a:spcBef>
              <a:spcAft>
                <a:spcPts val="0"/>
              </a:spcAft>
              <a:buClr>
                <a:srgbClr val="000000"/>
              </a:buClr>
              <a:buSzPts val="1600"/>
              <a:buFont typeface="Arial"/>
              <a:buChar char="•"/>
            </a:pPr>
            <a:r>
              <a:rPr lang="fr-CA" sz="1600" b="0" i="0" u="none" strike="noStrike" cap="none">
                <a:solidFill>
                  <a:srgbClr val="000000"/>
                </a:solidFill>
                <a:latin typeface="Arial"/>
                <a:ea typeface="Arial"/>
                <a:cs typeface="Arial"/>
                <a:sym typeface="Arial"/>
              </a:rPr>
              <a:t>Arts de la 4</a:t>
            </a:r>
            <a:r>
              <a:rPr lang="fr-CA" sz="1600" b="0" i="0" u="none" strike="noStrike" cap="none" baseline="30000">
                <a:solidFill>
                  <a:srgbClr val="000000"/>
                </a:solidFill>
                <a:latin typeface="Arial"/>
                <a:ea typeface="Arial"/>
                <a:cs typeface="Arial"/>
                <a:sym typeface="Arial"/>
              </a:rPr>
              <a:t>e</a:t>
            </a:r>
            <a:r>
              <a:rPr lang="fr-CA" sz="1600" b="0" i="0" u="none" strike="noStrike" cap="none">
                <a:solidFill>
                  <a:srgbClr val="000000"/>
                </a:solidFill>
                <a:latin typeface="Arial"/>
                <a:ea typeface="Arial"/>
                <a:cs typeface="Arial"/>
                <a:sym typeface="Arial"/>
              </a:rPr>
              <a:t> secondaire </a:t>
            </a:r>
            <a:endParaRPr sz="2800">
              <a:solidFill>
                <a:srgbClr val="000000"/>
              </a:solidFill>
            </a:endParaRPr>
          </a:p>
          <a:p>
            <a:pPr marL="0" marR="0" lvl="0" indent="25400" algn="l" rtl="0">
              <a:lnSpc>
                <a:spcPct val="100000"/>
              </a:lnSpc>
              <a:spcBef>
                <a:spcPts val="400"/>
              </a:spcBef>
              <a:spcAft>
                <a:spcPts val="0"/>
              </a:spcAft>
              <a:buClr>
                <a:srgbClr val="000000"/>
              </a:buClr>
              <a:buSzPts val="1600"/>
              <a:buFont typeface="Arial"/>
              <a:buChar char="•"/>
            </a:pPr>
            <a:r>
              <a:rPr lang="fr-CA" sz="1600">
                <a:solidFill>
                  <a:srgbClr val="000000"/>
                </a:solidFill>
                <a:latin typeface="Arial"/>
                <a:ea typeface="Arial"/>
                <a:cs typeface="Arial"/>
                <a:sym typeface="Arial"/>
              </a:rPr>
              <a:t>Culture et citoyenneté québécoise </a:t>
            </a:r>
            <a:r>
              <a:rPr lang="fr-CA" sz="1600" b="0" i="0" u="none" strike="noStrike" cap="none">
                <a:solidFill>
                  <a:srgbClr val="000000"/>
                </a:solidFill>
                <a:latin typeface="Arial"/>
                <a:ea typeface="Arial"/>
                <a:cs typeface="Arial"/>
                <a:sym typeface="Arial"/>
              </a:rPr>
              <a:t>de la 5</a:t>
            </a:r>
            <a:r>
              <a:rPr lang="fr-CA" sz="1600" b="0" i="0" u="none" strike="noStrike" cap="none" baseline="30000">
                <a:solidFill>
                  <a:srgbClr val="000000"/>
                </a:solidFill>
                <a:latin typeface="Arial"/>
                <a:ea typeface="Arial"/>
                <a:cs typeface="Arial"/>
                <a:sym typeface="Arial"/>
              </a:rPr>
              <a:t>e</a:t>
            </a:r>
            <a:r>
              <a:rPr lang="fr-CA" sz="1600" b="0" i="0" u="none" strike="noStrike" cap="none">
                <a:solidFill>
                  <a:srgbClr val="000000"/>
                </a:solidFill>
                <a:latin typeface="Arial"/>
                <a:ea typeface="Arial"/>
                <a:cs typeface="Arial"/>
                <a:sym typeface="Arial"/>
              </a:rPr>
              <a:t> secondaire</a:t>
            </a:r>
            <a:endParaRPr sz="2800">
              <a:solidFill>
                <a:srgbClr val="000000"/>
              </a:solidFill>
            </a:endParaRPr>
          </a:p>
          <a:p>
            <a:pPr marL="0" marR="0" lvl="0" indent="0" algn="l" rtl="0">
              <a:lnSpc>
                <a:spcPct val="100000"/>
              </a:lnSpc>
              <a:spcBef>
                <a:spcPts val="400"/>
              </a:spcBef>
              <a:spcAft>
                <a:spcPts val="0"/>
              </a:spcAft>
              <a:buClr>
                <a:schemeClr val="dk1"/>
              </a:buClr>
              <a:buSzPts val="2000"/>
              <a:buFont typeface="Arial"/>
              <a:buNone/>
            </a:pPr>
            <a:r>
              <a:rPr lang="fr-CA" sz="1600" b="0" i="0" u="none" strike="noStrike" cap="none">
                <a:solidFill>
                  <a:srgbClr val="000000"/>
                </a:solidFill>
                <a:latin typeface="Arial"/>
                <a:ea typeface="Arial"/>
                <a:cs typeface="Arial"/>
                <a:sym typeface="Arial"/>
              </a:rPr>
              <a:t>	 </a:t>
            </a:r>
            <a:r>
              <a:rPr lang="fr-CA" sz="1400" b="1" i="0" u="none" strike="noStrike" cap="none">
                <a:solidFill>
                  <a:srgbClr val="000000"/>
                </a:solidFill>
                <a:latin typeface="Arial"/>
                <a:ea typeface="Arial"/>
                <a:cs typeface="Arial"/>
                <a:sym typeface="Arial"/>
              </a:rPr>
              <a:t>ou</a:t>
            </a:r>
            <a:endParaRPr sz="1200" b="1" i="0" u="none" strike="noStrike" cap="none">
              <a:solidFill>
                <a:srgbClr val="000000"/>
              </a:solidFill>
              <a:latin typeface="Arial"/>
              <a:ea typeface="Arial"/>
              <a:cs typeface="Arial"/>
              <a:sym typeface="Arial"/>
            </a:endParaRPr>
          </a:p>
          <a:p>
            <a:pPr marL="0" marR="0" lvl="0" indent="0" algn="l" rtl="0">
              <a:lnSpc>
                <a:spcPct val="100000"/>
              </a:lnSpc>
              <a:spcBef>
                <a:spcPts val="400"/>
              </a:spcBef>
              <a:spcAft>
                <a:spcPts val="0"/>
              </a:spcAft>
              <a:buClr>
                <a:schemeClr val="dk1"/>
              </a:buClr>
              <a:buSzPts val="2000"/>
              <a:buFont typeface="Arial"/>
              <a:buNone/>
            </a:pPr>
            <a:r>
              <a:rPr lang="fr-CA" sz="1600" b="0" i="0" u="none" strike="noStrike" cap="none">
                <a:solidFill>
                  <a:srgbClr val="000000"/>
                </a:solidFill>
                <a:latin typeface="Arial"/>
                <a:ea typeface="Arial"/>
                <a:cs typeface="Arial"/>
                <a:sym typeface="Arial"/>
              </a:rPr>
              <a:t>     	Éducation physique et à la santé de la 5</a:t>
            </a:r>
            <a:r>
              <a:rPr lang="fr-CA" sz="1600" b="0" i="0" u="none" strike="noStrike" cap="none" baseline="30000">
                <a:solidFill>
                  <a:srgbClr val="000000"/>
                </a:solidFill>
                <a:latin typeface="Arial"/>
                <a:ea typeface="Arial"/>
                <a:cs typeface="Arial"/>
                <a:sym typeface="Arial"/>
              </a:rPr>
              <a:t>e</a:t>
            </a:r>
            <a:r>
              <a:rPr lang="fr-CA" sz="1600" b="0" i="0" u="none" strike="noStrike" cap="none">
                <a:solidFill>
                  <a:srgbClr val="000000"/>
                </a:solidFill>
                <a:latin typeface="Arial"/>
                <a:ea typeface="Arial"/>
                <a:cs typeface="Arial"/>
                <a:sym typeface="Arial"/>
              </a:rPr>
              <a:t> secondaire</a:t>
            </a:r>
            <a:endParaRPr sz="2800">
              <a:solidFill>
                <a:srgbClr val="000000"/>
              </a:solidFill>
            </a:endParaRPr>
          </a:p>
          <a:p>
            <a:pPr marL="342900" marR="0" lvl="0" indent="-215900" algn="l" rtl="0">
              <a:lnSpc>
                <a:spcPct val="100000"/>
              </a:lnSpc>
              <a:spcBef>
                <a:spcPts val="400"/>
              </a:spcBef>
              <a:spcAft>
                <a:spcPts val="0"/>
              </a:spcAft>
              <a:buClr>
                <a:schemeClr val="dk1"/>
              </a:buClr>
              <a:buSzPts val="2000"/>
              <a:buFont typeface="Arial"/>
              <a:buNone/>
            </a:pPr>
            <a:endParaRPr sz="1600" b="0" i="0" u="none">
              <a:solidFill>
                <a:schemeClr val="dk1"/>
              </a:solidFill>
              <a:latin typeface="Arial"/>
              <a:ea typeface="Arial"/>
              <a:cs typeface="Arial"/>
              <a:sym typeface="Arial"/>
            </a:endParaRPr>
          </a:p>
        </p:txBody>
      </p:sp>
      <p:pic>
        <p:nvPicPr>
          <p:cNvPr id="343" name="Google Shape;343;p23" descr="C:\Users\m5693\AppData\Local\Microsoft\Windows\Temporary Internet Files\Content.IE5\NT832HHS\200px-Graduation_hat.svg[1].png"/>
          <p:cNvPicPr preferRelativeResize="0"/>
          <p:nvPr/>
        </p:nvPicPr>
        <p:blipFill rotWithShape="1">
          <a:blip r:embed="rId3">
            <a:alphaModFix/>
          </a:blip>
          <a:srcRect/>
          <a:stretch/>
        </p:blipFill>
        <p:spPr>
          <a:xfrm rot="539999">
            <a:off x="7122202" y="1730534"/>
            <a:ext cx="1428750" cy="600075"/>
          </a:xfrm>
          <a:prstGeom prst="rect">
            <a:avLst/>
          </a:prstGeom>
          <a:noFill/>
          <a:ln>
            <a:noFill/>
          </a:ln>
        </p:spPr>
      </p:pic>
    </p:spTree>
  </p:cSld>
  <p:clrMapOvr>
    <a:masterClrMapping/>
  </p:clrMapOvr>
</p:sld>
</file>

<file path=ppt/theme/theme1.xml><?xml version="1.0" encoding="utf-8"?>
<a:theme xmlns:a="http://schemas.openxmlformats.org/drawingml/2006/main"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A2DA5D42D12BC42A848F67AF40B9FA2" ma:contentTypeVersion="4" ma:contentTypeDescription="Crée un document." ma:contentTypeScope="" ma:versionID="94d4858d3dd9f9edbb646da1a562b8cb">
  <xsd:schema xmlns:xsd="http://www.w3.org/2001/XMLSchema" xmlns:xs="http://www.w3.org/2001/XMLSchema" xmlns:p="http://schemas.microsoft.com/office/2006/metadata/properties" xmlns:ns2="b7c03f4d-e5a9-4008-904d-be6eea707216" targetNamespace="http://schemas.microsoft.com/office/2006/metadata/properties" ma:root="true" ma:fieldsID="fc8e177f3fa44c117934f2fcbdcb837f" ns2:_="">
    <xsd:import namespace="b7c03f4d-e5a9-4008-904d-be6eea70721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c03f4d-e5a9-4008-904d-be6eea7072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2B82EB-EBE0-4F1E-846C-1BF6D6F8D14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60DDAA1-6000-4E8A-A5E4-EA8E4C55730F}">
  <ds:schemaRefs>
    <ds:schemaRef ds:uri="http://schemas.microsoft.com/sharepoint/v3/contenttype/forms"/>
  </ds:schemaRefs>
</ds:datastoreItem>
</file>

<file path=customXml/itemProps3.xml><?xml version="1.0" encoding="utf-8"?>
<ds:datastoreItem xmlns:ds="http://schemas.openxmlformats.org/officeDocument/2006/customXml" ds:itemID="{72A7F578-CE33-4AF2-9DDD-191E31CAD7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c03f4d-e5a9-4008-904d-be6eea70721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TotalTime>
  <Words>878</Words>
  <Application>Microsoft Office PowerPoint</Application>
  <PresentationFormat>Affichage à l'écran (16:9)</PresentationFormat>
  <Paragraphs>117</Paragraphs>
  <Slides>12</Slides>
  <Notes>12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Nunito</vt:lpstr>
      <vt:lpstr>Maven Pro</vt:lpstr>
      <vt:lpstr>Arial</vt:lpstr>
      <vt:lpstr>Calibri</vt:lpstr>
      <vt:lpstr>Momentum</vt:lpstr>
      <vt:lpstr>Rencontre d’information </vt:lpstr>
      <vt:lpstr>Présentations</vt:lpstr>
      <vt:lpstr>Mission et valeurs du programme </vt:lpstr>
      <vt:lpstr>  PEC 3     PEC 4  Français - 8 périodes    Français - 8 périodes Mathématique - 8 périodes   Mathématique - 8 périodes Anglais - 6 périodes     Anglais - 6 périodes  Exploration de la formation professionnelle - Exploration de la formation professionnelle/  4 périodes     Sensibilisation à l’entrepreneuriat - 6 périodes        Arts plastiques (4e sec.) - 2 périodes  Arts plastiques (5e sec.) - 4 périodes   Éducation physique/ Activités sportives et  Éducation physique/ Conditionnement physique physiques (4e sec.) - 4 périodes   (5e sec.) - 4 périodes  Culture et citoyenneté québécoise (4e sec.) -   4 périodes </vt:lpstr>
      <vt:lpstr>Sorties</vt:lpstr>
      <vt:lpstr>Stages</vt:lpstr>
      <vt:lpstr>Plans</vt:lpstr>
      <vt:lpstr>Rôles </vt:lpstr>
      <vt:lpstr>Obtention du diplôme d’études secondaires (SANCTION DES ÉTUDES)</vt:lpstr>
      <vt:lpstr>Après le PEC …</vt:lpstr>
      <vt:lpstr>D.E.S. 3 matières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Léveillé Marie-Claude</dc:creator>
  <cp:lastModifiedBy>Léveillé Marie-Claude</cp:lastModifiedBy>
  <cp:revision>7</cp:revision>
  <dcterms:modified xsi:type="dcterms:W3CDTF">2025-06-11T21:44:05Z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0x010100CA2DA5D42D12BC42A848F67AF40B9FA2</vt:lpwstr>
  </property>
</Properties>
</file>