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19"/>
  </p:notesMasterIdLst>
  <p:sldIdLst>
    <p:sldId id="256" r:id="rId5"/>
    <p:sldId id="262" r:id="rId6"/>
    <p:sldId id="263" r:id="rId7"/>
    <p:sldId id="265" r:id="rId8"/>
    <p:sldId id="284" r:id="rId9"/>
    <p:sldId id="285" r:id="rId10"/>
    <p:sldId id="268" r:id="rId11"/>
    <p:sldId id="270" r:id="rId12"/>
    <p:sldId id="257" r:id="rId13"/>
    <p:sldId id="282" r:id="rId14"/>
    <p:sldId id="273" r:id="rId15"/>
    <p:sldId id="274" r:id="rId16"/>
    <p:sldId id="276" r:id="rId17"/>
    <p:sldId id="277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r:id="rId32" roundtripDataSignature="AMtx7mgduR9iGzfveTEr8KHlgyNSZ2vK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7FA"/>
    <a:srgbClr val="F4F7FC"/>
    <a:srgbClr val="F2F4F9"/>
    <a:srgbClr val="F2F4FA"/>
    <a:srgbClr val="F3F5FA"/>
    <a:srgbClr val="FDFDFC"/>
    <a:srgbClr val="FBFBFB"/>
    <a:srgbClr val="FCFCFB"/>
    <a:srgbClr val="F38913"/>
    <a:srgbClr val="0628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D50971-5816-4D5F-17FD-D669EDC3441E}" v="2" dt="2026-09-09T20:43:45.617"/>
    <p1510:client id="{6C2652BA-9058-4740-86A5-33EE9F0EA656}" v="21" dt="2026-09-10T12:19:48.6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03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32" Type="http://customschemas.google.com/relationships/presentationmetadata" Target="metadata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891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fb3c4f1ed6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g2fb3c4f1ed6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fb3c4f1ed6_0_6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6" name="Google Shape;196;g2fb3c4f1ed6_0_6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fd7e36a03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1" name="Google Shape;221;g2fd7e36a03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>
          <a:extLst>
            <a:ext uri="{FF2B5EF4-FFF2-40B4-BE49-F238E27FC236}">
              <a16:creationId xmlns:a16="http://schemas.microsoft.com/office/drawing/2014/main" id="{958DE336-3212-F5A7-D0C5-166DDD1B1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fd7e36a032_0_1:notes">
            <a:extLst>
              <a:ext uri="{FF2B5EF4-FFF2-40B4-BE49-F238E27FC236}">
                <a16:creationId xmlns:a16="http://schemas.microsoft.com/office/drawing/2014/main" id="{7D97ADD2-C3C9-F3FA-1438-34402412CE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1" name="Google Shape;221;g2fd7e36a032_0_1:notes">
            <a:extLst>
              <a:ext uri="{FF2B5EF4-FFF2-40B4-BE49-F238E27FC236}">
                <a16:creationId xmlns:a16="http://schemas.microsoft.com/office/drawing/2014/main" id="{9E890287-8097-1A6F-BCC8-C0F16B3FAD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98636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896e94391c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g2896e94391c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fd9ea0867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8" name="Google Shape;268;g2fd9ea0867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>
          <a:extLst>
            <a:ext uri="{FF2B5EF4-FFF2-40B4-BE49-F238E27FC236}">
              <a16:creationId xmlns:a16="http://schemas.microsoft.com/office/drawing/2014/main" id="{FA78FD3E-D51E-1D45-A655-3E13274D1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fd9ea08673_0_0:notes">
            <a:extLst>
              <a:ext uri="{FF2B5EF4-FFF2-40B4-BE49-F238E27FC236}">
                <a16:creationId xmlns:a16="http://schemas.microsoft.com/office/drawing/2014/main" id="{09B341A3-EF0B-1011-E3C1-E2B8D22692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8" name="Google Shape;268;g2fd9ea08673_0_0:notes">
            <a:extLst>
              <a:ext uri="{FF2B5EF4-FFF2-40B4-BE49-F238E27FC236}">
                <a16:creationId xmlns:a16="http://schemas.microsoft.com/office/drawing/2014/main" id="{7E9DD63F-CA63-DF83-B5B7-0E279E864D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325707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2896e94391c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7" name="Google Shape;297;g2896e94391c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fb3c4f1ed6_0_6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5" name="Google Shape;305;g2fb3c4f1ed6_0_6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2fd9ea08673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0" name="Google Shape;330;g2fd9ea08673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2fb3c4f1ed6_0_6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9" name="Google Shape;339;g2fb3c4f1ed6_0_6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2fb3c4f1ed6_0_94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1" name="Google Shape;11;g2fb3c4f1ed6_0_94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12" name="Google Shape;12;g2fb3c4f1ed6_0_9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2fb3c4f1ed6_0_144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60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g2fb3c4f1ed6_0_144"/>
          <p:cNvSpPr txBox="1">
            <a:spLocks noGrp="1"/>
          </p:cNvSpPr>
          <p:nvPr>
            <p:ph type="body" idx="1"/>
          </p:nvPr>
        </p:nvSpPr>
        <p:spPr>
          <a:xfrm>
            <a:off x="1141412" y="2249487"/>
            <a:ext cx="9906000" cy="35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g2fb3c4f1ed6_0_144"/>
          <p:cNvSpPr txBox="1">
            <a:spLocks noGrp="1"/>
          </p:cNvSpPr>
          <p:nvPr>
            <p:ph type="dt" idx="10"/>
          </p:nvPr>
        </p:nvSpPr>
        <p:spPr>
          <a:xfrm>
            <a:off x="7456488" y="5883275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g2fb3c4f1ed6_0_144"/>
          <p:cNvSpPr txBox="1">
            <a:spLocks noGrp="1"/>
          </p:cNvSpPr>
          <p:nvPr>
            <p:ph type="ftr" idx="11"/>
          </p:nvPr>
        </p:nvSpPr>
        <p:spPr>
          <a:xfrm>
            <a:off x="1141413" y="5883275"/>
            <a:ext cx="6238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g2fb3c4f1ed6_0_144"/>
          <p:cNvSpPr txBox="1">
            <a:spLocks noGrp="1"/>
          </p:cNvSpPr>
          <p:nvPr>
            <p:ph type="sldNum" idx="12"/>
          </p:nvPr>
        </p:nvSpPr>
        <p:spPr>
          <a:xfrm>
            <a:off x="10275888" y="5883275"/>
            <a:ext cx="771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g2fb3c4f1ed6_0_13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2fb3c4f1ed6_0_98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3" name="Google Shape;23;g2fb3c4f1ed6_0_9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2fb3c4f1ed6_0_10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g2fb3c4f1ed6_0_10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g2fb3c4f1ed6_0_10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2fb3c4f1ed6_0_10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g2fb3c4f1ed6_0_10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g2fb3c4f1ed6_0_10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2" name="Google Shape;32;g2fb3c4f1ed6_0_10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2fb3c4f1ed6_0_11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g2fb3c4f1ed6_0_11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2fb3c4f1ed6_0_113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8" name="Google Shape;38;g2fb3c4f1ed6_0_113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9" name="Google Shape;39;g2fb3c4f1ed6_0_11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2fb3c4f1ed6_0_117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42" name="Google Shape;42;g2fb3c4f1ed6_0_11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2fb3c4f1ed6_0_120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g2fb3c4f1ed6_0_120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46" name="Google Shape;46;g2fb3c4f1ed6_0_120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7" name="Google Shape;47;g2fb3c4f1ed6_0_120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g2fb3c4f1ed6_0_12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2fb3c4f1ed6_0_126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51" name="Google Shape;51;g2fb3c4f1ed6_0_12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2fb3c4f1ed6_0_129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4" name="Google Shape;54;g2fb3c4f1ed6_0_129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g2fb3c4f1ed6_0_12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fb3c4f1ed6_0_135"/>
          <p:cNvSpPr txBox="1">
            <a:spLocks noGrp="1"/>
          </p:cNvSpPr>
          <p:nvPr>
            <p:ph type="title"/>
          </p:nvPr>
        </p:nvSpPr>
        <p:spPr>
          <a:xfrm>
            <a:off x="1141411" y="619126"/>
            <a:ext cx="9906000" cy="14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g2fb3c4f1ed6_0_135"/>
          <p:cNvSpPr txBox="1">
            <a:spLocks noGrp="1"/>
          </p:cNvSpPr>
          <p:nvPr>
            <p:ph type="body" idx="1"/>
          </p:nvPr>
        </p:nvSpPr>
        <p:spPr>
          <a:xfrm>
            <a:off x="1370019" y="2249486"/>
            <a:ext cx="46497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g2fb3c4f1ed6_0_135"/>
          <p:cNvSpPr txBox="1">
            <a:spLocks noGrp="1"/>
          </p:cNvSpPr>
          <p:nvPr>
            <p:ph type="body" idx="2"/>
          </p:nvPr>
        </p:nvSpPr>
        <p:spPr>
          <a:xfrm>
            <a:off x="1141410" y="3073397"/>
            <a:ext cx="4878300" cy="27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g2fb3c4f1ed6_0_135"/>
          <p:cNvSpPr txBox="1">
            <a:spLocks noGrp="1"/>
          </p:cNvSpPr>
          <p:nvPr>
            <p:ph type="body" idx="3"/>
          </p:nvPr>
        </p:nvSpPr>
        <p:spPr>
          <a:xfrm>
            <a:off x="6400808" y="2249485"/>
            <a:ext cx="46467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 b="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g2fb3c4f1ed6_0_135"/>
          <p:cNvSpPr txBox="1">
            <a:spLocks noGrp="1"/>
          </p:cNvSpPr>
          <p:nvPr>
            <p:ph type="body" idx="4"/>
          </p:nvPr>
        </p:nvSpPr>
        <p:spPr>
          <a:xfrm>
            <a:off x="6172200" y="3073397"/>
            <a:ext cx="4875300" cy="27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g2fb3c4f1ed6_0_135"/>
          <p:cNvSpPr txBox="1">
            <a:spLocks noGrp="1"/>
          </p:cNvSpPr>
          <p:nvPr>
            <p:ph type="dt" idx="10"/>
          </p:nvPr>
        </p:nvSpPr>
        <p:spPr>
          <a:xfrm>
            <a:off x="7456488" y="5883275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g2fb3c4f1ed6_0_135"/>
          <p:cNvSpPr txBox="1">
            <a:spLocks noGrp="1"/>
          </p:cNvSpPr>
          <p:nvPr>
            <p:ph type="ftr" idx="11"/>
          </p:nvPr>
        </p:nvSpPr>
        <p:spPr>
          <a:xfrm>
            <a:off x="1141413" y="5883275"/>
            <a:ext cx="6238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g2fb3c4f1ed6_0_135"/>
          <p:cNvSpPr txBox="1">
            <a:spLocks noGrp="1"/>
          </p:cNvSpPr>
          <p:nvPr>
            <p:ph type="sldNum" idx="12"/>
          </p:nvPr>
        </p:nvSpPr>
        <p:spPr>
          <a:xfrm>
            <a:off x="10275888" y="5883275"/>
            <a:ext cx="771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fb3c4f1ed6_0_150"/>
          <p:cNvSpPr txBox="1">
            <a:spLocks noGrp="1"/>
          </p:cNvSpPr>
          <p:nvPr>
            <p:ph type="title"/>
          </p:nvPr>
        </p:nvSpPr>
        <p:spPr>
          <a:xfrm>
            <a:off x="1141413" y="618518"/>
            <a:ext cx="99060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g2fb3c4f1ed6_0_150"/>
          <p:cNvSpPr txBox="1">
            <a:spLocks noGrp="1"/>
          </p:cNvSpPr>
          <p:nvPr>
            <p:ph type="body" idx="1"/>
          </p:nvPr>
        </p:nvSpPr>
        <p:spPr>
          <a:xfrm>
            <a:off x="1141410" y="2249486"/>
            <a:ext cx="4878300" cy="35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g2fb3c4f1ed6_0_150"/>
          <p:cNvSpPr txBox="1">
            <a:spLocks noGrp="1"/>
          </p:cNvSpPr>
          <p:nvPr>
            <p:ph type="body" idx="2"/>
          </p:nvPr>
        </p:nvSpPr>
        <p:spPr>
          <a:xfrm>
            <a:off x="6172200" y="2249486"/>
            <a:ext cx="4875300" cy="35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g2fb3c4f1ed6_0_150"/>
          <p:cNvSpPr txBox="1">
            <a:spLocks noGrp="1"/>
          </p:cNvSpPr>
          <p:nvPr>
            <p:ph type="dt" idx="10"/>
          </p:nvPr>
        </p:nvSpPr>
        <p:spPr>
          <a:xfrm>
            <a:off x="7456488" y="5883275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g2fb3c4f1ed6_0_150"/>
          <p:cNvSpPr txBox="1">
            <a:spLocks noGrp="1"/>
          </p:cNvSpPr>
          <p:nvPr>
            <p:ph type="ftr" idx="11"/>
          </p:nvPr>
        </p:nvSpPr>
        <p:spPr>
          <a:xfrm>
            <a:off x="1141413" y="5883275"/>
            <a:ext cx="6238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Google Shape;71;g2fb3c4f1ed6_0_150"/>
          <p:cNvSpPr txBox="1">
            <a:spLocks noGrp="1"/>
          </p:cNvSpPr>
          <p:nvPr>
            <p:ph type="sldNum" idx="12"/>
          </p:nvPr>
        </p:nvSpPr>
        <p:spPr>
          <a:xfrm>
            <a:off x="10275888" y="5883275"/>
            <a:ext cx="771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2fb3c4f1ed6_0_9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g2fb3c4f1ed6_0_9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g2fb3c4f1ed6_0_9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pointe-levy.pals@cssdn.gouv.qc.ca" TargetMode="External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1.jpeg"/><Relationship Id="rId4" Type="http://schemas.openxmlformats.org/officeDocument/2006/relationships/hyperlink" Target="mailto:plevy.palsabsences@cssdn.gouv.qc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tangle 137"/>
          <p:cNvSpPr/>
          <p:nvPr/>
        </p:nvSpPr>
        <p:spPr>
          <a:xfrm>
            <a:off x="4736592" y="0"/>
            <a:ext cx="164592" cy="6858000"/>
          </a:xfrm>
          <a:prstGeom prst="rect">
            <a:avLst/>
          </a:prstGeom>
          <a:solidFill>
            <a:srgbClr val="D4A4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7" name="Rectangle 136"/>
          <p:cNvSpPr/>
          <p:nvPr/>
        </p:nvSpPr>
        <p:spPr>
          <a:xfrm>
            <a:off x="0" y="0"/>
            <a:ext cx="4736592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pic>
        <p:nvPicPr>
          <p:cNvPr id="135" name="Google Shape;135;g2fb3c4f1ed6_0_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72300" y="3429000"/>
            <a:ext cx="3886200" cy="1616719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g2fb3c4f1ed6_0_4"/>
          <p:cNvSpPr txBox="1"/>
          <p:nvPr/>
        </p:nvSpPr>
        <p:spPr>
          <a:xfrm>
            <a:off x="658368" y="1389888"/>
            <a:ext cx="3520440" cy="2468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rmAutofit/>
          </a:bodyPr>
          <a:lstStyle/>
          <a:p>
            <a:pPr algn="l">
              <a:lnSpc>
                <a:spcPct val="95000"/>
              </a:lnSpc>
              <a:spcAft>
                <a:spcPts val="800"/>
              </a:spcAft>
            </a:pPr>
            <a:r>
              <a:rPr lang="fr-CA" sz="5100" b="1">
                <a:solidFill>
                  <a:srgbClr val="FFFFFF"/>
                </a:solidFill>
                <a:latin typeface="Arial"/>
              </a:rPr>
              <a:t>Bienvenue</a:t>
            </a:r>
          </a:p>
          <a:p>
            <a:pPr algn="l">
              <a:lnSpc>
                <a:spcPct val="95000"/>
              </a:lnSpc>
              <a:spcAft>
                <a:spcPts val="800"/>
              </a:spcAft>
            </a:pPr>
            <a:r>
              <a:rPr lang="fr-CA" sz="3400" b="1">
                <a:solidFill>
                  <a:srgbClr val="D4A400"/>
                </a:solidFill>
                <a:latin typeface="Arial"/>
              </a:rPr>
              <a:t>2026-2027</a:t>
            </a:r>
          </a:p>
        </p:txBody>
      </p:sp>
      <p:sp>
        <p:nvSpPr>
          <p:cNvPr id="139" name="Rectangle 138"/>
          <p:cNvSpPr/>
          <p:nvPr/>
        </p:nvSpPr>
        <p:spPr>
          <a:xfrm>
            <a:off x="6488430" y="3191014"/>
            <a:ext cx="4480560" cy="64008"/>
          </a:xfrm>
          <a:prstGeom prst="rect">
            <a:avLst/>
          </a:prstGeom>
          <a:solidFill>
            <a:srgbClr val="D4A4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A3144B6-0CF8-CD43-C201-81EFDFC01C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7013" y="691142"/>
            <a:ext cx="6830187" cy="19331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519617F-1C1D-7516-6B0A-5BACF53881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fb3c4f1ed6_0_673"/>
          <p:cNvSpPr txBox="1"/>
          <p:nvPr/>
        </p:nvSpPr>
        <p:spPr>
          <a:xfrm>
            <a:off x="5049583" y="290698"/>
            <a:ext cx="201663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 algn="ctr">
              <a:buClr>
                <a:schemeClr val="lt1"/>
              </a:buClr>
              <a:buSzPts val="2250"/>
            </a:pPr>
            <a:r>
              <a:rPr lang="en-US" sz="3000" b="1">
                <a:solidFill>
                  <a:srgbClr val="183C59"/>
                </a:solidFill>
              </a:rPr>
              <a:t>HORAIRE </a:t>
            </a:r>
          </a:p>
        </p:txBody>
      </p:sp>
      <p:sp>
        <p:nvSpPr>
          <p:cNvPr id="202" name="Google Shape;202;g2fb3c4f1ed6_0_673"/>
          <p:cNvSpPr txBox="1">
            <a:spLocks noGrp="1"/>
          </p:cNvSpPr>
          <p:nvPr>
            <p:ph type="body" idx="4294967295"/>
          </p:nvPr>
        </p:nvSpPr>
        <p:spPr>
          <a:xfrm>
            <a:off x="0" y="1208532"/>
            <a:ext cx="12191999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lvl="0" indent="-228600" algn="l" rtl="0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SzPts val="3000"/>
              <a:buFont typeface="Arial"/>
              <a:buNone/>
            </a:pPr>
            <a:r>
              <a:rPr lang="en-US" b="1">
                <a:solidFill>
                  <a:srgbClr val="5B6B7A"/>
                </a:solidFill>
              </a:rPr>
              <a:t>				     RÉGULIER                                 INVERSÉ</a:t>
            </a:r>
            <a:endParaRPr lang="en-US">
              <a:solidFill>
                <a:schemeClr val="lt1"/>
              </a:solidFill>
            </a:endParaRPr>
          </a:p>
        </p:txBody>
      </p:sp>
      <p:sp>
        <p:nvSpPr>
          <p:cNvPr id="204" name="Google Shape;204;g2fb3c4f1ed6_0_673"/>
          <p:cNvSpPr txBox="1"/>
          <p:nvPr/>
        </p:nvSpPr>
        <p:spPr>
          <a:xfrm>
            <a:off x="2181224" y="1620012"/>
            <a:ext cx="4343400" cy="561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457200" marR="0" lvl="0" indent="-384173" algn="l" rtl="0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Clr>
                <a:schemeClr val="lt1"/>
              </a:buClr>
              <a:buSzPts val="2450"/>
              <a:buFont typeface="Arial"/>
              <a:buChar char="•"/>
            </a:pPr>
            <a:r>
              <a:rPr lang="en-US" sz="3000" b="1">
                <a:solidFill>
                  <a:srgbClr val="1C4587"/>
                </a:solidFill>
                <a:latin typeface="Arial"/>
              </a:rPr>
              <a:t>7</a:t>
            </a:r>
            <a:r>
              <a:rPr lang="en-US" sz="3000" b="1" i="0" u="none" strike="noStrike" cap="non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h50 à 11h55</a:t>
            </a:r>
            <a:endParaRPr lang="en-US" sz="2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g2fb3c4f1ed6_0_673"/>
          <p:cNvSpPr txBox="1"/>
          <p:nvPr/>
        </p:nvSpPr>
        <p:spPr>
          <a:xfrm>
            <a:off x="6486524" y="1620012"/>
            <a:ext cx="4343400" cy="561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457200" marR="0" lvl="0" indent="-384173" algn="l" rtl="0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Clr>
                <a:schemeClr val="lt1"/>
              </a:buClr>
              <a:buSzPts val="2450"/>
              <a:buFont typeface="Arial"/>
              <a:buChar char="•"/>
            </a:pPr>
            <a:r>
              <a:rPr lang="en-US" sz="3000" b="1">
                <a:solidFill>
                  <a:srgbClr val="1C4587"/>
                </a:solidFill>
                <a:latin typeface="Arial"/>
              </a:rPr>
              <a:t>12h05 à 16</a:t>
            </a:r>
            <a:r>
              <a:rPr lang="en-US" sz="3000" b="1" i="0" u="none" strike="noStrike" cap="non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h10</a:t>
            </a:r>
            <a:endParaRPr lang="en-US"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g2fb3c4f1ed6_0_673"/>
          <p:cNvSpPr txBox="1"/>
          <p:nvPr/>
        </p:nvSpPr>
        <p:spPr>
          <a:xfrm>
            <a:off x="685800" y="2770632"/>
            <a:ext cx="10744200" cy="4035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indent="0" algn="l">
              <a:lnSpc>
                <a:spcPct val="103000"/>
              </a:lnSpc>
              <a:spcAft>
                <a:spcPts val="1400"/>
              </a:spcAft>
              <a:buNone/>
            </a:pPr>
            <a:r>
              <a:rPr lang="fr-CA" sz="2400" b="1" u="sng">
                <a:solidFill>
                  <a:srgbClr val="073763"/>
                </a:solidFill>
                <a:latin typeface="Arial"/>
              </a:rPr>
              <a:t>FIN DE CHAQUE ÉTAPE</a:t>
            </a:r>
            <a:endParaRPr lang="fr-CA" sz="3600" b="1" u="sng">
              <a:solidFill>
                <a:schemeClr val="lt1"/>
              </a:solidFill>
            </a:endParaRPr>
          </a:p>
          <a:p>
            <a:pPr marL="0" indent="0" algn="l">
              <a:lnSpc>
                <a:spcPct val="103000"/>
              </a:lnSpc>
              <a:spcAft>
                <a:spcPts val="700"/>
              </a:spcAft>
              <a:buNone/>
            </a:pPr>
            <a:r>
              <a:rPr lang="fr-CA" sz="2400" b="1">
                <a:solidFill>
                  <a:srgbClr val="15324A"/>
                </a:solidFill>
              </a:rPr>
              <a:t>É</a:t>
            </a:r>
            <a:r>
              <a:rPr lang="fr-CA" sz="2400" b="1" i="0" u="none" strike="noStrike" cap="none">
                <a:solidFill>
                  <a:srgbClr val="15324A"/>
                </a:solidFill>
                <a:latin typeface="Arial"/>
                <a:ea typeface="Arial"/>
                <a:cs typeface="Arial"/>
                <a:sym typeface="Arial"/>
              </a:rPr>
              <a:t>tape 1  -  </a:t>
            </a:r>
            <a:r>
              <a:rPr lang="fr-CA" sz="2400" b="1">
                <a:solidFill>
                  <a:srgbClr val="15324A"/>
                </a:solidFill>
                <a:latin typeface="Arial"/>
              </a:rPr>
              <a:t>6 novembre  -</a:t>
            </a:r>
            <a:r>
              <a:rPr lang="fr-CA" sz="2400" b="1" i="0" u="none" strike="noStrike" cap="none">
                <a:solidFill>
                  <a:srgbClr val="15324A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fr-CA" sz="2400">
                <a:solidFill>
                  <a:srgbClr val="15324A"/>
                </a:solidFill>
              </a:rPr>
              <a:t>Re</a:t>
            </a:r>
            <a:r>
              <a:rPr lang="fr-CA" sz="2400" b="0" i="0" u="none" strike="noStrike" cap="none">
                <a:solidFill>
                  <a:srgbClr val="15324A"/>
                </a:solidFill>
                <a:latin typeface="Arial"/>
                <a:ea typeface="Arial"/>
                <a:cs typeface="Arial"/>
                <a:sym typeface="Arial"/>
              </a:rPr>
              <a:t>ncontre de parents 19 novembre 18h</a:t>
            </a:r>
            <a:r>
              <a:rPr lang="fr-CA" sz="2400" b="0">
                <a:solidFill>
                  <a:srgbClr val="15324A"/>
                </a:solidFill>
                <a:latin typeface="Arial"/>
              </a:rPr>
              <a:t>  </a:t>
            </a:r>
          </a:p>
          <a:p>
            <a:pPr marL="0" indent="0" algn="l">
              <a:lnSpc>
                <a:spcPct val="103000"/>
              </a:lnSpc>
              <a:spcAft>
                <a:spcPts val="700"/>
              </a:spcAft>
              <a:buNone/>
            </a:pPr>
            <a:r>
              <a:rPr lang="fr-CA" sz="2400" b="0">
                <a:solidFill>
                  <a:srgbClr val="15324A"/>
                </a:solidFill>
                <a:latin typeface="Arial"/>
              </a:rPr>
              <a:t>      </a:t>
            </a:r>
            <a:endParaRPr lang="fr-CA" sz="2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  <a:p>
            <a:pPr marL="0" indent="0" algn="l">
              <a:lnSpc>
                <a:spcPct val="103000"/>
              </a:lnSpc>
              <a:spcAft>
                <a:spcPts val="700"/>
              </a:spcAft>
              <a:buNone/>
            </a:pPr>
            <a:r>
              <a:rPr lang="fr-CA" sz="2400" b="1">
                <a:solidFill>
                  <a:srgbClr val="15324A"/>
                </a:solidFill>
              </a:rPr>
              <a:t>É</a:t>
            </a:r>
            <a:r>
              <a:rPr lang="fr-CA" sz="2400" b="1" i="0" u="none" strike="noStrike" cap="none">
                <a:solidFill>
                  <a:srgbClr val="15324A"/>
                </a:solidFill>
                <a:latin typeface="Arial"/>
                <a:ea typeface="Arial"/>
                <a:cs typeface="Arial"/>
                <a:sym typeface="Arial"/>
              </a:rPr>
              <a:t>tape 2  -  </a:t>
            </a:r>
            <a:r>
              <a:rPr lang="fr-CA" sz="2400" b="1">
                <a:solidFill>
                  <a:srgbClr val="15324A"/>
                </a:solidFill>
                <a:latin typeface="Arial"/>
              </a:rPr>
              <a:t>12 </a:t>
            </a:r>
            <a:r>
              <a:rPr lang="fr-CA" sz="2400" b="1" i="0" u="none" strike="noStrike" cap="none">
                <a:solidFill>
                  <a:srgbClr val="15324A"/>
                </a:solidFill>
                <a:latin typeface="Arial"/>
                <a:ea typeface="Arial"/>
                <a:cs typeface="Arial"/>
                <a:sym typeface="Arial"/>
              </a:rPr>
              <a:t>février  -  </a:t>
            </a:r>
            <a:r>
              <a:rPr lang="fr-CA" sz="2400" b="0" i="0" u="none" strike="noStrike" cap="none">
                <a:solidFill>
                  <a:srgbClr val="15324A"/>
                </a:solidFill>
                <a:latin typeface="Arial"/>
                <a:ea typeface="Arial"/>
                <a:cs typeface="Arial"/>
                <a:sym typeface="Arial"/>
              </a:rPr>
              <a:t>Rencontre de parents 18 </a:t>
            </a:r>
            <a:r>
              <a:rPr lang="fr-CA" sz="2400" b="0">
                <a:solidFill>
                  <a:srgbClr val="15324A"/>
                </a:solidFill>
                <a:latin typeface="Arial"/>
              </a:rPr>
              <a:t>février 18h</a:t>
            </a:r>
          </a:p>
          <a:p>
            <a:pPr marL="0" lvl="4" indent="0" algn="l">
              <a:lnSpc>
                <a:spcPct val="103000"/>
              </a:lnSpc>
              <a:spcAft>
                <a:spcPts val="700"/>
              </a:spcAft>
              <a:buNone/>
            </a:pPr>
            <a:endParaRPr lang="fr-CA" sz="2400" b="0">
              <a:solidFill>
                <a:srgbClr val="15324A"/>
              </a:solidFill>
              <a:latin typeface="Arial"/>
            </a:endParaRPr>
          </a:p>
          <a:p>
            <a:pPr marL="0" indent="0" algn="l">
              <a:lnSpc>
                <a:spcPct val="103000"/>
              </a:lnSpc>
              <a:spcAft>
                <a:spcPts val="700"/>
              </a:spcAft>
              <a:buNone/>
            </a:pPr>
            <a:r>
              <a:rPr lang="fr-CA" sz="2400" b="1">
                <a:solidFill>
                  <a:srgbClr val="15324A"/>
                </a:solidFill>
              </a:rPr>
              <a:t>É</a:t>
            </a:r>
            <a:r>
              <a:rPr lang="fr-CA" sz="2400" b="1">
                <a:solidFill>
                  <a:srgbClr val="15324A"/>
                </a:solidFill>
                <a:latin typeface="Arial"/>
              </a:rPr>
              <a:t>tape 3  -  21 juin  </a:t>
            </a:r>
          </a:p>
          <a:p>
            <a:pPr marL="0" indent="0" algn="l">
              <a:lnSpc>
                <a:spcPct val="103000"/>
              </a:lnSpc>
              <a:spcAft>
                <a:spcPts val="700"/>
              </a:spcAft>
              <a:buNone/>
            </a:pPr>
            <a:r>
              <a:rPr lang="fr-CA" sz="2400" b="1">
                <a:solidFill>
                  <a:srgbClr val="15324A"/>
                </a:solidFill>
                <a:latin typeface="Arial"/>
              </a:rPr>
              <a:t>                         </a:t>
            </a:r>
            <a:endParaRPr lang="fr-CA"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  <a:p>
            <a:pPr marL="0" indent="0" algn="l">
              <a:lnSpc>
                <a:spcPct val="103000"/>
              </a:lnSpc>
              <a:spcAft>
                <a:spcPts val="700"/>
              </a:spcAft>
              <a:buNone/>
            </a:pPr>
            <a:r>
              <a:rPr lang="fr-CA" sz="2400" b="1">
                <a:solidFill>
                  <a:srgbClr val="15324A"/>
                </a:solidFill>
                <a:latin typeface="Arial"/>
              </a:rPr>
              <a:t>Fin des disciplines</a:t>
            </a:r>
            <a:r>
              <a:rPr lang="fr-CA" sz="2400" b="1" i="0" u="none" strike="noStrike" cap="none">
                <a:solidFill>
                  <a:srgbClr val="15324A"/>
                </a:solidFill>
                <a:latin typeface="Arial"/>
                <a:ea typeface="Arial"/>
                <a:cs typeface="Arial"/>
                <a:sym typeface="Arial"/>
              </a:rPr>
              <a:t> : 3 juin</a:t>
            </a:r>
            <a:r>
              <a:rPr lang="fr-CA" sz="2400" b="1">
                <a:solidFill>
                  <a:srgbClr val="15324A"/>
                </a:solidFill>
                <a:latin typeface="Arial"/>
              </a:rPr>
              <a:t> </a:t>
            </a:r>
            <a:endParaRPr lang="fr-CA" sz="2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Rectangle 206"/>
          <p:cNvSpPr/>
          <p:nvPr/>
        </p:nvSpPr>
        <p:spPr>
          <a:xfrm>
            <a:off x="2072640" y="938519"/>
            <a:ext cx="8046720" cy="50292"/>
          </a:xfrm>
          <a:prstGeom prst="rect">
            <a:avLst/>
          </a:prstGeom>
          <a:solidFill>
            <a:srgbClr val="D4A4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8" name="Rectangle 207"/>
          <p:cNvSpPr/>
          <p:nvPr/>
        </p:nvSpPr>
        <p:spPr>
          <a:xfrm>
            <a:off x="6078855" y="1008736"/>
            <a:ext cx="54864" cy="1277417"/>
          </a:xfrm>
          <a:prstGeom prst="rect">
            <a:avLst/>
          </a:prstGeom>
          <a:solidFill>
            <a:srgbClr val="D4A4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9" name="Rectangle 208"/>
          <p:cNvSpPr/>
          <p:nvPr/>
        </p:nvSpPr>
        <p:spPr>
          <a:xfrm>
            <a:off x="685800" y="2578608"/>
            <a:ext cx="10744200" cy="32004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DCC94D4-9CB9-3D9C-6B56-8989573120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87" y="0"/>
            <a:ext cx="12158025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658AE1-57B3-5BD9-7604-0AF7762100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4529" y="136948"/>
            <a:ext cx="2038635" cy="97168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Rectangle 212"/>
          <p:cNvSpPr/>
          <p:nvPr/>
        </p:nvSpPr>
        <p:spPr>
          <a:xfrm>
            <a:off x="5989320" y="0"/>
            <a:ext cx="109728" cy="6858000"/>
          </a:xfrm>
          <a:prstGeom prst="rect">
            <a:avLst/>
          </a:prstGeom>
          <a:solidFill>
            <a:srgbClr val="D4A4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2" name="Rectangle 211"/>
          <p:cNvSpPr/>
          <p:nvPr/>
        </p:nvSpPr>
        <p:spPr>
          <a:xfrm>
            <a:off x="0" y="0"/>
            <a:ext cx="598932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1" name="Google Shape;211;p4"/>
          <p:cNvSpPr txBox="1">
            <a:spLocks noGrp="1"/>
          </p:cNvSpPr>
          <p:nvPr>
            <p:ph type="body" idx="1"/>
          </p:nvPr>
        </p:nvSpPr>
        <p:spPr>
          <a:xfrm>
            <a:off x="410718" y="891540"/>
            <a:ext cx="4754880" cy="5074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CA" sz="3000" b="1">
                <a:solidFill>
                  <a:srgbClr val="FFFFFF"/>
                </a:solidFill>
              </a:rPr>
              <a:t>CONTRAT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CA" sz="3000" b="1">
                <a:solidFill>
                  <a:srgbClr val="FFFFFF"/>
                </a:solidFill>
              </a:rPr>
              <a:t>D’ENGAGEMENT</a:t>
            </a:r>
          </a:p>
          <a:p>
            <a:pPr marL="0" indent="0" algn="ctr">
              <a:lnSpc>
                <a:spcPct val="95000"/>
              </a:lnSpc>
              <a:spcAft>
                <a:spcPts val="500"/>
              </a:spcAft>
              <a:buNone/>
            </a:pPr>
            <a:r>
              <a:rPr lang="fr-CA" sz="4400" b="1">
                <a:solidFill>
                  <a:srgbClr val="D4A400"/>
                </a:solidFill>
                <a:latin typeface="Arial"/>
              </a:rPr>
              <a:t>PALS</a:t>
            </a:r>
          </a:p>
          <a:p>
            <a:pPr marL="0" indent="0" algn="ctr">
              <a:lnSpc>
                <a:spcPct val="95000"/>
              </a:lnSpc>
              <a:spcAft>
                <a:spcPts val="900"/>
              </a:spcAft>
              <a:buNone/>
            </a:pPr>
            <a:r>
              <a:rPr lang="fr-CA" sz="1800" b="0">
                <a:solidFill>
                  <a:srgbClr val="FFFFFF"/>
                </a:solidFill>
                <a:latin typeface="Arial"/>
              </a:rPr>
              <a:t>et</a:t>
            </a:r>
          </a:p>
          <a:p>
            <a:pPr marL="0" indent="0" algn="ctr">
              <a:lnSpc>
                <a:spcPct val="95000"/>
              </a:lnSpc>
              <a:spcAft>
                <a:spcPts val="500"/>
              </a:spcAft>
              <a:buNone/>
            </a:pPr>
            <a:r>
              <a:rPr lang="fr-CA" sz="3000" b="1">
                <a:solidFill>
                  <a:srgbClr val="FFFFFF"/>
                </a:solidFill>
                <a:latin typeface="Arial"/>
              </a:rPr>
              <a:t>MESURES D'ENCADREMENT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464E845-C4A2-5B61-2D43-77A1DD11E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FD19B2B-4E7F-86AC-1491-DE791EC300F0}"/>
              </a:ext>
            </a:extLst>
          </p:cNvPr>
          <p:cNvSpPr/>
          <p:nvPr/>
        </p:nvSpPr>
        <p:spPr>
          <a:xfrm>
            <a:off x="5657850" y="0"/>
            <a:ext cx="6410325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065D59-75BE-5DF9-9829-8D20FEB1A4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313" r="14645"/>
          <a:stretch>
            <a:fillRect/>
          </a:stretch>
        </p:blipFill>
        <p:spPr>
          <a:xfrm rot="188013">
            <a:off x="6600825" y="-23228"/>
            <a:ext cx="3848100" cy="7021095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45CDB4C-DE2B-19D6-E943-AFE4CBA5B5B0}"/>
              </a:ext>
            </a:extLst>
          </p:cNvPr>
          <p:cNvSpPr/>
          <p:nvPr/>
        </p:nvSpPr>
        <p:spPr>
          <a:xfrm>
            <a:off x="247650" y="4953000"/>
            <a:ext cx="4917948" cy="1314450"/>
          </a:xfrm>
          <a:prstGeom prst="roundRect">
            <a:avLst/>
          </a:prstGeom>
          <a:solidFill>
            <a:srgbClr val="012E5A"/>
          </a:solidFill>
          <a:ln>
            <a:solidFill>
              <a:srgbClr val="012E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C92EF37B-FBF6-A8E7-EDA6-817C232A72EC}"/>
              </a:ext>
            </a:extLst>
          </p:cNvPr>
          <p:cNvSpPr/>
          <p:nvPr/>
        </p:nvSpPr>
        <p:spPr>
          <a:xfrm>
            <a:off x="1057942" y="325138"/>
            <a:ext cx="3629025" cy="1518285"/>
          </a:xfrm>
          <a:prstGeom prst="roundRect">
            <a:avLst/>
          </a:prstGeom>
          <a:solidFill>
            <a:srgbClr val="012E5A"/>
          </a:solidFill>
          <a:ln>
            <a:solidFill>
              <a:srgbClr val="012E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AF731E9-3332-710A-64A0-A878B895FE4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3285"/>
          <a:stretch>
            <a:fillRect/>
          </a:stretch>
        </p:blipFill>
        <p:spPr>
          <a:xfrm>
            <a:off x="410718" y="1905000"/>
            <a:ext cx="4334480" cy="370522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469276D-5FCE-A7B1-F01B-18D0B9CBDF3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4474" b="75940"/>
          <a:stretch>
            <a:fillRect/>
          </a:stretch>
        </p:blipFill>
        <p:spPr>
          <a:xfrm>
            <a:off x="1905000" y="742950"/>
            <a:ext cx="2840198" cy="11620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C59"/>
        </a:solid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A655212-E32C-79A1-EA0E-40A149F857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8234" y="-39971"/>
            <a:ext cx="10635225" cy="6833963"/>
          </a:xfrm>
          <a:prstGeom prst="rect">
            <a:avLst/>
          </a:prstGeom>
        </p:spPr>
      </p:pic>
      <p:sp>
        <p:nvSpPr>
          <p:cNvPr id="229" name="Rectangle 228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222">
          <a:extLst>
            <a:ext uri="{FF2B5EF4-FFF2-40B4-BE49-F238E27FC236}">
              <a16:creationId xmlns:a16="http://schemas.microsoft.com/office/drawing/2014/main" id="{1884351A-51B1-D447-7991-18512E7E5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478828B-8388-50B3-8236-4E52A0AAD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5522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36214E5-07F3-C94B-5652-286637DD8259}"/>
              </a:ext>
            </a:extLst>
          </p:cNvPr>
          <p:cNvSpPr/>
          <p:nvPr/>
        </p:nvSpPr>
        <p:spPr>
          <a:xfrm>
            <a:off x="1862667" y="5486400"/>
            <a:ext cx="1388533" cy="660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CDC02C-AB0D-4D6B-2A0D-06311B94E8BB}"/>
              </a:ext>
            </a:extLst>
          </p:cNvPr>
          <p:cNvSpPr/>
          <p:nvPr/>
        </p:nvSpPr>
        <p:spPr>
          <a:xfrm>
            <a:off x="4419600" y="5486400"/>
            <a:ext cx="1540933" cy="592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B53D7F-F4ED-C0EC-0EB9-E28AE2AC1993}"/>
              </a:ext>
            </a:extLst>
          </p:cNvPr>
          <p:cNvSpPr/>
          <p:nvPr/>
        </p:nvSpPr>
        <p:spPr>
          <a:xfrm>
            <a:off x="7128933" y="5537200"/>
            <a:ext cx="1676400" cy="5418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CCA8D6-131D-9144-44A2-8737B8F5FBA1}"/>
              </a:ext>
            </a:extLst>
          </p:cNvPr>
          <p:cNvSpPr/>
          <p:nvPr/>
        </p:nvSpPr>
        <p:spPr>
          <a:xfrm>
            <a:off x="9973733" y="5604934"/>
            <a:ext cx="1388533" cy="4741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Google Shape;233;g2896e94391c_0_3">
            <a:extLst>
              <a:ext uri="{FF2B5EF4-FFF2-40B4-BE49-F238E27FC236}">
                <a16:creationId xmlns:a16="http://schemas.microsoft.com/office/drawing/2014/main" id="{FE419B5A-E7D7-DAFE-140C-629A99A8E452}"/>
              </a:ext>
            </a:extLst>
          </p:cNvPr>
          <p:cNvSpPr txBox="1"/>
          <p:nvPr/>
        </p:nvSpPr>
        <p:spPr>
          <a:xfrm>
            <a:off x="1337861" y="5426774"/>
            <a:ext cx="1913339" cy="730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400050" algn="ctr">
              <a:lnSpc>
                <a:spcPts val="192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</a:pPr>
            <a:r>
              <a:rPr lang="fr-CA" sz="1600" b="1">
                <a:solidFill>
                  <a:srgbClr val="002E57"/>
                </a:solidFill>
                <a:latin typeface="Arial"/>
              </a:rPr>
              <a:t>Tenue appropriée pour le milieu</a:t>
            </a:r>
          </a:p>
        </p:txBody>
      </p:sp>
      <p:sp>
        <p:nvSpPr>
          <p:cNvPr id="13" name="Google Shape;233;g2896e94391c_0_3">
            <a:extLst>
              <a:ext uri="{FF2B5EF4-FFF2-40B4-BE49-F238E27FC236}">
                <a16:creationId xmlns:a16="http://schemas.microsoft.com/office/drawing/2014/main" id="{F43F1A05-0BE3-87FE-C343-2E8E3CB7C136}"/>
              </a:ext>
            </a:extLst>
          </p:cNvPr>
          <p:cNvSpPr txBox="1"/>
          <p:nvPr/>
        </p:nvSpPr>
        <p:spPr>
          <a:xfrm>
            <a:off x="3965575" y="5426773"/>
            <a:ext cx="2111375" cy="730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algn="ctr">
              <a:lnSpc>
                <a:spcPts val="1920"/>
              </a:lnSpc>
              <a:buClr>
                <a:schemeClr val="lt1"/>
              </a:buClr>
              <a:buSzPts val="300"/>
              <a:defRPr sz="1600" b="1">
                <a:solidFill>
                  <a:srgbClr val="002E57"/>
                </a:solidFill>
              </a:defRPr>
            </a:lvl1pPr>
          </a:lstStyle>
          <a:p>
            <a:r>
              <a:rPr lang="fr-CA"/>
              <a:t>Sans message sexuel, haineux, violent ou illégal</a:t>
            </a:r>
          </a:p>
        </p:txBody>
      </p:sp>
      <p:sp>
        <p:nvSpPr>
          <p:cNvPr id="15" name="Google Shape;233;g2896e94391c_0_3">
            <a:extLst>
              <a:ext uri="{FF2B5EF4-FFF2-40B4-BE49-F238E27FC236}">
                <a16:creationId xmlns:a16="http://schemas.microsoft.com/office/drawing/2014/main" id="{E7C98A6A-0D33-3798-5E0F-9091A5EB1919}"/>
              </a:ext>
            </a:extLst>
          </p:cNvPr>
          <p:cNvSpPr txBox="1"/>
          <p:nvPr/>
        </p:nvSpPr>
        <p:spPr>
          <a:xfrm>
            <a:off x="6684433" y="5548602"/>
            <a:ext cx="2111375" cy="487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400050" algn="ctr">
              <a:lnSpc>
                <a:spcPts val="192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</a:pPr>
            <a:r>
              <a:rPr lang="fr-CA" sz="1600" b="1">
                <a:solidFill>
                  <a:srgbClr val="002E57"/>
                </a:solidFill>
              </a:rPr>
              <a:t>Couvrant les sous-vêtements</a:t>
            </a:r>
            <a:endParaRPr lang="fr-CA" sz="1600" b="1">
              <a:solidFill>
                <a:srgbClr val="002E57"/>
              </a:solidFill>
              <a:latin typeface="Arial"/>
            </a:endParaRPr>
          </a:p>
        </p:txBody>
      </p:sp>
      <p:sp>
        <p:nvSpPr>
          <p:cNvPr id="17" name="Google Shape;233;g2896e94391c_0_3">
            <a:extLst>
              <a:ext uri="{FF2B5EF4-FFF2-40B4-BE49-F238E27FC236}">
                <a16:creationId xmlns:a16="http://schemas.microsoft.com/office/drawing/2014/main" id="{1EA9D762-AA1C-4A7D-6177-B2AAE08C24BC}"/>
              </a:ext>
            </a:extLst>
          </p:cNvPr>
          <p:cNvSpPr txBox="1"/>
          <p:nvPr/>
        </p:nvSpPr>
        <p:spPr>
          <a:xfrm>
            <a:off x="9431866" y="5426774"/>
            <a:ext cx="1990260" cy="730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400050" algn="ctr">
              <a:lnSpc>
                <a:spcPts val="192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</a:pPr>
            <a:r>
              <a:rPr lang="fr-CA" sz="1600" b="1">
                <a:solidFill>
                  <a:srgbClr val="002E57"/>
                </a:solidFill>
              </a:rPr>
              <a:t>Vêtements de rechange pour le sport</a:t>
            </a:r>
            <a:endParaRPr lang="fr-CA" sz="1600" b="1">
              <a:solidFill>
                <a:srgbClr val="002E57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7712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50500" y="164592"/>
            <a:ext cx="11687950" cy="652881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4A4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064E6E4-BF02-18B3-64CC-EC0B5A08B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0509680-51ED-1FA6-0A5B-434B7AA82D5D}"/>
              </a:ext>
            </a:extLst>
          </p:cNvPr>
          <p:cNvSpPr/>
          <p:nvPr/>
        </p:nvSpPr>
        <p:spPr>
          <a:xfrm>
            <a:off x="7181850" y="5260975"/>
            <a:ext cx="647700" cy="209550"/>
          </a:xfrm>
          <a:prstGeom prst="rect">
            <a:avLst/>
          </a:prstGeom>
          <a:solidFill>
            <a:srgbClr val="F38913"/>
          </a:solidFill>
          <a:ln>
            <a:solidFill>
              <a:srgbClr val="F389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1FAD2-EECC-260C-52E0-A388CE2C4EE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78916" y="5214812"/>
            <a:ext cx="607276" cy="32973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2F1765-154D-195F-952C-D341813B88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1282" y="164592"/>
            <a:ext cx="2038635" cy="97168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F5B3142-C4F7-BB21-DD1A-47253EBFB5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50938" y="4471573"/>
            <a:ext cx="306142" cy="2427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1648678-89CA-E67B-C3E8-D17CFB8BB4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99461" y="4471572"/>
            <a:ext cx="1051699" cy="2427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E3E60A9-4E1E-9ED7-0630-357A265BDDA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3167" t="6306" b="-1"/>
          <a:stretch>
            <a:fillRect/>
          </a:stretch>
        </p:blipFill>
        <p:spPr>
          <a:xfrm>
            <a:off x="9348004" y="4524051"/>
            <a:ext cx="100796" cy="1631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896e94391c_0_29"/>
          <p:cNvSpPr txBox="1"/>
          <p:nvPr/>
        </p:nvSpPr>
        <p:spPr>
          <a:xfrm>
            <a:off x="621792" y="723900"/>
            <a:ext cx="7955279" cy="281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u="none">
                <a:solidFill>
                  <a:srgbClr val="073763"/>
                </a:solidFill>
                <a:latin typeface="Arial"/>
                <a:ea typeface="Calibri"/>
                <a:cs typeface="Calibri"/>
                <a:sym typeface="Calibri"/>
              </a:rPr>
              <a:t>Chromebook</a:t>
            </a:r>
            <a:endParaRPr lang="en-US" sz="6000">
              <a:solidFill>
                <a:srgbClr val="FFFFFF"/>
              </a:solidFill>
              <a:highlight>
                <a:srgbClr val="1C4587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6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g2896e94391c_0_29"/>
          <p:cNvSpPr txBox="1"/>
          <p:nvPr/>
        </p:nvSpPr>
        <p:spPr>
          <a:xfrm>
            <a:off x="932688" y="1447800"/>
            <a:ext cx="10454640" cy="2993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10515" indent="-154940" algn="l">
              <a:lnSpc>
                <a:spcPct val="108000"/>
              </a:lnSpc>
              <a:spcBef>
                <a:spcPts val="0"/>
              </a:spcBef>
              <a:spcAft>
                <a:spcPts val="1300"/>
              </a:spcAft>
              <a:buClr>
                <a:srgbClr val="D4A400"/>
              </a:buClr>
              <a:buSzPct val="70000"/>
              <a:buFont typeface="Arial"/>
              <a:buChar char="•"/>
            </a:pPr>
            <a:r>
              <a:rPr lang="fr-CA" sz="2800" b="0">
                <a:solidFill>
                  <a:srgbClr val="15324A"/>
                </a:solidFill>
                <a:latin typeface="Arial"/>
              </a:rPr>
              <a:t>L'élève est responsable du Chromebook qui lui a été prêté;​</a:t>
            </a:r>
            <a:endParaRPr lang="fr-CA" sz="2800">
              <a:solidFill>
                <a:schemeClr val="lt1"/>
              </a:solidFill>
            </a:endParaRPr>
          </a:p>
          <a:p>
            <a:pPr marL="310515" lvl="0" indent="-154940" algn="l" rtl="0">
              <a:lnSpc>
                <a:spcPct val="108000"/>
              </a:lnSpc>
              <a:spcBef>
                <a:spcPts val="0"/>
              </a:spcBef>
              <a:spcAft>
                <a:spcPts val="1300"/>
              </a:spcAft>
              <a:buClr>
                <a:srgbClr val="D4A400"/>
              </a:buClr>
              <a:buSzPct val="70000"/>
              <a:buFont typeface="Arial"/>
              <a:buChar char="•"/>
            </a:pPr>
            <a:r>
              <a:rPr lang="fr-CA" sz="2800" b="0">
                <a:solidFill>
                  <a:srgbClr val="15324A"/>
                </a:solidFill>
                <a:latin typeface="Arial"/>
              </a:rPr>
              <a:t>Il le suivra pendant tout son parcours à Pointe-Lévy;​</a:t>
            </a:r>
            <a:endParaRPr lang="fr-CA" sz="2800">
              <a:solidFill>
                <a:schemeClr val="lt1"/>
              </a:solidFill>
            </a:endParaRPr>
          </a:p>
          <a:p>
            <a:pPr marL="310515" indent="-154940" algn="l">
              <a:lnSpc>
                <a:spcPct val="108000"/>
              </a:lnSpc>
              <a:spcBef>
                <a:spcPts val="0"/>
              </a:spcBef>
              <a:spcAft>
                <a:spcPts val="1300"/>
              </a:spcAft>
              <a:buClr>
                <a:srgbClr val="D4A400"/>
              </a:buClr>
              <a:buSzPct val="70000"/>
              <a:buFont typeface="Arial"/>
              <a:buChar char="•"/>
            </a:pPr>
            <a:r>
              <a:rPr lang="fr-CA" sz="2800" b="0">
                <a:solidFill>
                  <a:srgbClr val="15324A"/>
                </a:solidFill>
                <a:latin typeface="Arial"/>
              </a:rPr>
              <a:t>L'élève doit s’assurer qu’il est chargé et qu’il fonctionnera pendant ses cours ou qu’il a sa charge avec lui.  </a:t>
            </a:r>
            <a:endParaRPr lang="fr-CA" sz="2800">
              <a:solidFill>
                <a:schemeClr val="lt1"/>
              </a:solidFill>
            </a:endParaRPr>
          </a:p>
          <a:p>
            <a:pPr marL="310515" lvl="0" indent="-154940" algn="l" rtl="0">
              <a:lnSpc>
                <a:spcPct val="108000"/>
              </a:lnSpc>
              <a:spcBef>
                <a:spcPts val="0"/>
              </a:spcBef>
              <a:spcAft>
                <a:spcPts val="1300"/>
              </a:spcAft>
              <a:buClr>
                <a:srgbClr val="D4A400"/>
              </a:buClr>
              <a:buSzPct val="70000"/>
              <a:buFont typeface="Arial"/>
              <a:buChar char="•"/>
            </a:pPr>
            <a:r>
              <a:rPr lang="fr-CA" sz="2800" b="0">
                <a:solidFill>
                  <a:srgbClr val="15324A"/>
                </a:solidFill>
                <a:latin typeface="Arial"/>
              </a:rPr>
              <a:t>En cas de bris, l'élève doit se présenter au magasin scolaire.​</a:t>
            </a:r>
            <a:endParaRPr lang="fr-CA" sz="2800">
              <a:solidFill>
                <a:schemeClr val="lt1"/>
              </a:solidFill>
            </a:endParaRPr>
          </a:p>
        </p:txBody>
      </p:sp>
      <p:pic>
        <p:nvPicPr>
          <p:cNvPr id="255" name="Google Shape;255;g2896e94391c_0_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72600" y="256380"/>
            <a:ext cx="2240280" cy="931991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Rectangle 256"/>
          <p:cNvSpPr/>
          <p:nvPr/>
        </p:nvSpPr>
        <p:spPr>
          <a:xfrm>
            <a:off x="621792" y="1060704"/>
            <a:ext cx="7955279" cy="50292"/>
          </a:xfrm>
          <a:prstGeom prst="rect">
            <a:avLst/>
          </a:prstGeom>
          <a:solidFill>
            <a:srgbClr val="D4A4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8" name="Rectangle 257"/>
          <p:cNvSpPr/>
          <p:nvPr/>
        </p:nvSpPr>
        <p:spPr>
          <a:xfrm>
            <a:off x="621792" y="1463040"/>
            <a:ext cx="82296" cy="4526280"/>
          </a:xfrm>
          <a:prstGeom prst="rect">
            <a:avLst/>
          </a:prstGeom>
          <a:solidFill>
            <a:srgbClr val="D4A4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93DC007-F4F9-20D1-8DF1-85C24973DE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55572EF-BBC7-75D0-EE23-0F58EF87A975}"/>
              </a:ext>
            </a:extLst>
          </p:cNvPr>
          <p:cNvSpPr/>
          <p:nvPr/>
        </p:nvSpPr>
        <p:spPr>
          <a:xfrm>
            <a:off x="2169795" y="4673978"/>
            <a:ext cx="190500" cy="209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5AA757C-E095-2AB4-2D55-BF291795BE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0474" y="4332584"/>
            <a:ext cx="82296" cy="21161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A8DC1A2-93AD-2578-E68A-3EBCE3B5F3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0295" y="4673978"/>
            <a:ext cx="284225" cy="2322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2fd9ea08673_0_0"/>
          <p:cNvSpPr txBox="1"/>
          <p:nvPr/>
        </p:nvSpPr>
        <p:spPr>
          <a:xfrm>
            <a:off x="658368" y="466536"/>
            <a:ext cx="7818120" cy="511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u="none" err="1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Suivi</a:t>
            </a:r>
            <a:r>
              <a:rPr lang="en-US" sz="3500" b="1" u="none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 </a:t>
            </a:r>
            <a:r>
              <a:rPr lang="en-US" sz="3500" b="1" u="none" err="1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académique</a:t>
            </a:r>
            <a:endParaRPr lang="en-US" sz="6600">
              <a:solidFill>
                <a:srgbClr val="FFFFFF"/>
              </a:solidFill>
              <a:highlight>
                <a:srgbClr val="1C4587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g2fd9ea08673_0_0"/>
          <p:cNvSpPr txBox="1"/>
          <p:nvPr/>
        </p:nvSpPr>
        <p:spPr>
          <a:xfrm>
            <a:off x="655320" y="1864420"/>
            <a:ext cx="10241280" cy="3139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310515" indent="-154940" algn="l">
              <a:lnSpc>
                <a:spcPct val="110000"/>
              </a:lnSpc>
              <a:spcBef>
                <a:spcPts val="0"/>
              </a:spcBef>
              <a:spcAft>
                <a:spcPts val="2000"/>
              </a:spcAft>
              <a:buClr>
                <a:srgbClr val="D4A400"/>
              </a:buClr>
              <a:buSzPct val="70000"/>
              <a:buFont typeface="Arial"/>
              <a:buChar char="•"/>
            </a:pPr>
            <a:r>
              <a:rPr lang="en-US" sz="2800" b="0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Les devoirs </a:t>
            </a:r>
            <a:r>
              <a:rPr lang="en-US" sz="2800" b="0" err="1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sont</a:t>
            </a:r>
            <a:r>
              <a:rPr lang="en-US" sz="2800" b="0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 </a:t>
            </a:r>
            <a:r>
              <a:rPr lang="en-US" sz="2800" b="0" err="1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consignés</a:t>
            </a:r>
            <a:r>
              <a:rPr lang="en-US" sz="2800" b="0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 à </a:t>
            </a:r>
            <a:r>
              <a:rPr lang="en-US" sz="2800" b="0" err="1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l’agenda</a:t>
            </a:r>
            <a:r>
              <a:rPr lang="en-US" sz="2800" b="0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 </a:t>
            </a:r>
            <a:r>
              <a:rPr lang="en-US" sz="2800" b="0" err="1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ou</a:t>
            </a:r>
            <a:r>
              <a:rPr lang="en-US" sz="2800" b="0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 sur la </a:t>
            </a:r>
            <a:r>
              <a:rPr lang="en-US" sz="2800" b="0" err="1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plateforme</a:t>
            </a:r>
            <a:r>
              <a:rPr lang="en-US" sz="2800" b="0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 de </a:t>
            </a:r>
            <a:r>
              <a:rPr lang="en-US" sz="2800" b="0" err="1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l’enseignant</a:t>
            </a:r>
            <a:r>
              <a:rPr lang="en-US" sz="2800" b="0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.</a:t>
            </a:r>
            <a:endParaRPr lang="en-US" sz="2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  <a:p>
            <a:pPr marL="310515" indent="-154940" algn="l">
              <a:lnSpc>
                <a:spcPct val="110000"/>
              </a:lnSpc>
              <a:spcBef>
                <a:spcPts val="0"/>
              </a:spcBef>
              <a:spcAft>
                <a:spcPts val="2000"/>
              </a:spcAft>
              <a:buClr>
                <a:srgbClr val="D4A400"/>
              </a:buClr>
              <a:buSzPct val="70000"/>
              <a:buFont typeface="Arial"/>
              <a:buChar char="•"/>
            </a:pPr>
            <a:r>
              <a:rPr lang="en-US" sz="2800" b="0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Les </a:t>
            </a:r>
            <a:r>
              <a:rPr lang="en-US" sz="2800" b="0" err="1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évaluations</a:t>
            </a:r>
            <a:r>
              <a:rPr lang="en-US" sz="2800" b="0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 et les </a:t>
            </a:r>
            <a:r>
              <a:rPr lang="en-US" sz="2800" b="0" err="1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résultats</a:t>
            </a:r>
            <a:r>
              <a:rPr lang="en-US" sz="2800" b="0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 </a:t>
            </a:r>
            <a:r>
              <a:rPr lang="en-US" sz="2800" b="0" err="1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seront</a:t>
            </a:r>
            <a:r>
              <a:rPr lang="en-US" sz="2800" b="0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 </a:t>
            </a:r>
            <a:r>
              <a:rPr lang="en-US" sz="2800" b="0" err="1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affichés</a:t>
            </a:r>
            <a:r>
              <a:rPr lang="en-US" sz="2800" b="0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 sur </a:t>
            </a:r>
            <a:r>
              <a:rPr lang="en-US" sz="2800" b="0" err="1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Cliclécole</a:t>
            </a:r>
            <a:r>
              <a:rPr lang="en-US" sz="2800" b="0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.</a:t>
            </a:r>
            <a:endParaRPr lang="en-US" sz="2800" b="0">
              <a:solidFill>
                <a:srgbClr val="FFFFFF"/>
              </a:solidFill>
              <a:latin typeface="Arial"/>
              <a:ea typeface="Calibri"/>
              <a:cs typeface="Calibri"/>
            </a:endParaRPr>
          </a:p>
          <a:p>
            <a:pPr marL="310515" indent="-154940" algn="l">
              <a:lnSpc>
                <a:spcPct val="110000"/>
              </a:lnSpc>
              <a:spcBef>
                <a:spcPts val="0"/>
              </a:spcBef>
              <a:spcAft>
                <a:spcPts val="2000"/>
              </a:spcAft>
              <a:buClr>
                <a:srgbClr val="D4A400"/>
              </a:buClr>
              <a:buSzPct val="70000"/>
              <a:buFont typeface="Arial"/>
              <a:buChar char="•"/>
            </a:pPr>
            <a:r>
              <a:rPr lang="en-US" sz="2800" b="0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Les moments de </a:t>
            </a:r>
            <a:r>
              <a:rPr lang="en-US" sz="2800" b="0" err="1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récupérations</a:t>
            </a:r>
            <a:r>
              <a:rPr lang="en-US" sz="2800" b="0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 </a:t>
            </a:r>
            <a:r>
              <a:rPr lang="en-US" sz="2800" b="0" err="1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sont</a:t>
            </a:r>
            <a:r>
              <a:rPr lang="en-US" sz="2800" b="0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 </a:t>
            </a:r>
            <a:r>
              <a:rPr lang="en-US" sz="2800" b="0" err="1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partagés</a:t>
            </a:r>
            <a:r>
              <a:rPr lang="en-US" sz="2800" b="0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 par </a:t>
            </a:r>
            <a:r>
              <a:rPr lang="en-US" sz="2800" b="0" err="1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l’enseignant</a:t>
            </a:r>
            <a:r>
              <a:rPr lang="en-US" sz="2800" b="0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 </a:t>
            </a:r>
            <a:r>
              <a:rPr lang="en-US" sz="2800" b="0" err="1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en</a:t>
            </a:r>
            <a:r>
              <a:rPr lang="en-US" sz="2800" b="0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 début </a:t>
            </a:r>
            <a:r>
              <a:rPr lang="en-US" sz="2800" b="0" err="1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d’année</a:t>
            </a:r>
            <a:r>
              <a:rPr lang="en-US" sz="2800" b="0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 et </a:t>
            </a:r>
            <a:r>
              <a:rPr lang="en-US" sz="2800" b="0" err="1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affiché</a:t>
            </a:r>
            <a:r>
              <a:rPr lang="en-US" sz="2800" b="0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 près du local </a:t>
            </a:r>
            <a:r>
              <a:rPr lang="en-US" sz="2800" b="0" err="1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classe</a:t>
            </a:r>
            <a:r>
              <a:rPr lang="en-US" sz="2800" b="0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.</a:t>
            </a:r>
            <a:endParaRPr lang="en-US" sz="2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3" name="Google Shape;273;g2fd9ea08673_0_0"/>
          <p:cNvSpPr/>
          <p:nvPr/>
        </p:nvSpPr>
        <p:spPr>
          <a:xfrm>
            <a:off x="8668512" y="0"/>
            <a:ext cx="3520440" cy="1975104"/>
          </a:xfrm>
          <a:custGeom>
            <a:avLst/>
            <a:gdLst/>
            <a:ahLst/>
            <a:cxnLst/>
            <a:rect l="l" t="t" r="r" b="b"/>
            <a:pathLst>
              <a:path w="4480560" h="2513993" extrusionOk="0">
                <a:moveTo>
                  <a:pt x="18382" y="0"/>
                </a:moveTo>
                <a:lnTo>
                  <a:pt x="4462178" y="0"/>
                </a:lnTo>
                <a:lnTo>
                  <a:pt x="4468994" y="44657"/>
                </a:lnTo>
                <a:cubicBezTo>
                  <a:pt x="4476642" y="119969"/>
                  <a:pt x="4480560" y="196384"/>
                  <a:pt x="4480560" y="273713"/>
                </a:cubicBezTo>
                <a:cubicBezTo>
                  <a:pt x="4480560" y="1510985"/>
                  <a:pt x="3477552" y="2513993"/>
                  <a:pt x="2240280" y="2513993"/>
                </a:cubicBezTo>
                <a:cubicBezTo>
                  <a:pt x="1003008" y="2513993"/>
                  <a:pt x="0" y="1510985"/>
                  <a:pt x="0" y="273713"/>
                </a:cubicBezTo>
                <a:cubicBezTo>
                  <a:pt x="0" y="196384"/>
                  <a:pt x="3918" y="119969"/>
                  <a:pt x="11567" y="4465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4" name="Google Shape;274;g2fd9ea08673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73522" y="256032"/>
            <a:ext cx="2329874" cy="969264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Rectangle 274"/>
          <p:cNvSpPr/>
          <p:nvPr/>
        </p:nvSpPr>
        <p:spPr>
          <a:xfrm>
            <a:off x="658368" y="1170432"/>
            <a:ext cx="6995160" cy="50292"/>
          </a:xfrm>
          <a:prstGeom prst="rect">
            <a:avLst/>
          </a:prstGeom>
          <a:solidFill>
            <a:srgbClr val="D4A4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4236C44-9E9F-3469-62B2-A550152F68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131F761-A9DA-DEB0-2733-21787D5AEB52}"/>
              </a:ext>
            </a:extLst>
          </p:cNvPr>
          <p:cNvSpPr/>
          <p:nvPr/>
        </p:nvSpPr>
        <p:spPr>
          <a:xfrm>
            <a:off x="6798734" y="5172075"/>
            <a:ext cx="3869265" cy="2776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9390322-D994-93C1-F927-EC475A130E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5885" y="5096558"/>
            <a:ext cx="3456050" cy="35317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5CDD5DF-F076-3EB7-C9B6-9ED2FABE430D}"/>
              </a:ext>
            </a:extLst>
          </p:cNvPr>
          <p:cNvSpPr/>
          <p:nvPr/>
        </p:nvSpPr>
        <p:spPr>
          <a:xfrm>
            <a:off x="6541855" y="5525248"/>
            <a:ext cx="3869265" cy="2776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C905657-2250-A570-B169-C3D637ECCE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9240" y="5422637"/>
            <a:ext cx="2327439" cy="37239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1266EEB-6C75-BC09-4D53-3019A73FC1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7056" y="5527639"/>
            <a:ext cx="132345" cy="19520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0FCAF0D-3211-9B2C-C7C8-432157870003}"/>
              </a:ext>
            </a:extLst>
          </p:cNvPr>
          <p:cNvSpPr/>
          <p:nvPr/>
        </p:nvSpPr>
        <p:spPr>
          <a:xfrm>
            <a:off x="9671050" y="3861229"/>
            <a:ext cx="1877631" cy="2776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1E9E771-CA23-9FA6-1B29-6021A31BB8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04923" y="3845874"/>
            <a:ext cx="744124" cy="29936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4A4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Google Shape;280;g2896d0cd49f_0_26">
            <a:extLst>
              <a:ext uri="{FF2B5EF4-FFF2-40B4-BE49-F238E27FC236}">
                <a16:creationId xmlns:a16="http://schemas.microsoft.com/office/drawing/2014/main" id="{E228E585-B375-41B7-80D9-2A33D72EB763}"/>
              </a:ext>
            </a:extLst>
          </p:cNvPr>
          <p:cNvSpPr txBox="1"/>
          <p:nvPr/>
        </p:nvSpPr>
        <p:spPr>
          <a:xfrm>
            <a:off x="250500" y="3588152"/>
            <a:ext cx="5235900" cy="1379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fontAlgn="t"/>
            <a:r>
              <a:rPr lang="fr-CA">
                <a:latin typeface="Segoe UI" panose="020B0502040204020203" pitchFamily="34" charset="0"/>
              </a:rPr>
              <a:t>Engagement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fr-CA">
                <a:latin typeface="Segoe UI" panose="020B0502040204020203" pitchFamily="34" charset="0"/>
              </a:rPr>
              <a:t>Arriver à l'heure avec tout son matériel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fr-CA">
                <a:latin typeface="Segoe UI" panose="020B0502040204020203" pitchFamily="34" charset="0"/>
              </a:rPr>
              <a:t>Participer activement aux travaux.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fr-CA">
                <a:latin typeface="Segoe UI" panose="020B0502040204020203" pitchFamily="34" charset="0"/>
              </a:rPr>
              <a:t>Écouter attentivement pendant les enseignements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fr-CA">
                <a:latin typeface="Segoe UI" panose="020B0502040204020203" pitchFamily="34" charset="0"/>
              </a:rPr>
              <a:t>Se fixer des objectifs et travailler à les atteindre.</a:t>
            </a:r>
          </a:p>
          <a:p>
            <a:pPr>
              <a:spcAft>
                <a:spcPts val="200"/>
              </a:spcAft>
            </a:pPr>
            <a:endParaRPr lang="en-US" sz="1200" b="1" u="sng">
              <a:solidFill>
                <a:srgbClr val="1C4587"/>
              </a:solidFill>
            </a:endParaRPr>
          </a:p>
        </p:txBody>
      </p:sp>
      <p:sp>
        <p:nvSpPr>
          <p:cNvPr id="8" name="Google Shape;270;g2fd9ea08673_0_0">
            <a:extLst>
              <a:ext uri="{FF2B5EF4-FFF2-40B4-BE49-F238E27FC236}">
                <a16:creationId xmlns:a16="http://schemas.microsoft.com/office/drawing/2014/main" id="{D76F4D24-6FD2-3060-8D55-6F210CAC699B}"/>
              </a:ext>
            </a:extLst>
          </p:cNvPr>
          <p:cNvSpPr txBox="1"/>
          <p:nvPr/>
        </p:nvSpPr>
        <p:spPr>
          <a:xfrm>
            <a:off x="621792" y="164977"/>
            <a:ext cx="7955279" cy="10233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u="none" err="1">
                <a:solidFill>
                  <a:srgbClr val="073763"/>
                </a:solidFill>
                <a:latin typeface="Arial"/>
                <a:ea typeface="Calibri"/>
                <a:cs typeface="Calibri"/>
              </a:rPr>
              <a:t>Rôle</a:t>
            </a:r>
            <a:r>
              <a:rPr lang="en-US" sz="3500" b="1" u="none">
                <a:solidFill>
                  <a:srgbClr val="073763"/>
                </a:solidFill>
                <a:latin typeface="Arial"/>
                <a:ea typeface="Calibri"/>
                <a:cs typeface="Calibri"/>
              </a:rPr>
              <a:t> de </a:t>
            </a:r>
            <a:r>
              <a:rPr lang="en-US" sz="3500" b="1" u="none" err="1">
                <a:solidFill>
                  <a:srgbClr val="073763"/>
                </a:solidFill>
                <a:latin typeface="Arial"/>
                <a:ea typeface="Calibri"/>
                <a:cs typeface="Calibri"/>
              </a:rPr>
              <a:t>l'élève</a:t>
            </a:r>
            <a:r>
              <a:rPr lang="en-US" sz="3500" b="1" u="none">
                <a:solidFill>
                  <a:srgbClr val="073763"/>
                </a:solidFill>
                <a:latin typeface="Arial"/>
                <a:ea typeface="Calibri"/>
                <a:cs typeface="Calibri"/>
              </a:rPr>
              <a:t> </a:t>
            </a:r>
            <a:r>
              <a:rPr lang="en-US" sz="3500" b="1" u="none" err="1">
                <a:solidFill>
                  <a:srgbClr val="073763"/>
                </a:solidFill>
                <a:latin typeface="Arial"/>
                <a:ea typeface="Calibri"/>
                <a:cs typeface="Calibri"/>
              </a:rPr>
              <a:t>axé</a:t>
            </a:r>
            <a:r>
              <a:rPr lang="en-US" sz="3500" b="1" u="none">
                <a:solidFill>
                  <a:srgbClr val="073763"/>
                </a:solidFill>
                <a:latin typeface="Arial"/>
                <a:ea typeface="Calibri"/>
                <a:cs typeface="Calibri"/>
              </a:rPr>
              <a:t> sur </a:t>
            </a:r>
            <a:r>
              <a:rPr lang="en-US" sz="3500" b="1" u="none" err="1">
                <a:solidFill>
                  <a:srgbClr val="073763"/>
                </a:solidFill>
                <a:latin typeface="Arial"/>
                <a:ea typeface="Calibri"/>
                <a:cs typeface="Calibri"/>
              </a:rPr>
              <a:t>nos</a:t>
            </a:r>
            <a:r>
              <a:rPr lang="en-US" sz="3500" b="1" u="none">
                <a:solidFill>
                  <a:srgbClr val="073763"/>
                </a:solidFill>
                <a:latin typeface="Arial"/>
                <a:ea typeface="Calibri"/>
                <a:cs typeface="Calibri"/>
              </a:rPr>
              <a:t> trois </a:t>
            </a:r>
            <a:r>
              <a:rPr lang="en-US" sz="3500" b="1" u="none" err="1">
                <a:solidFill>
                  <a:srgbClr val="073763"/>
                </a:solidFill>
                <a:latin typeface="Arial"/>
                <a:ea typeface="Calibri"/>
                <a:cs typeface="Calibri"/>
              </a:rPr>
              <a:t>valeurs</a:t>
            </a:r>
            <a:endParaRPr lang="en-US" sz="6600">
              <a:solidFill>
                <a:srgbClr val="FFFFFF"/>
              </a:solidFill>
              <a:highlight>
                <a:srgbClr val="1C4587"/>
              </a:highlight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280;g2896d0cd49f_0_26">
            <a:extLst>
              <a:ext uri="{FF2B5EF4-FFF2-40B4-BE49-F238E27FC236}">
                <a16:creationId xmlns:a16="http://schemas.microsoft.com/office/drawing/2014/main" id="{0BC7F9B7-CB6B-09A9-11FD-5F3B6857014A}"/>
              </a:ext>
            </a:extLst>
          </p:cNvPr>
          <p:cNvSpPr txBox="1"/>
          <p:nvPr/>
        </p:nvSpPr>
        <p:spPr>
          <a:xfrm>
            <a:off x="6199092" y="4416189"/>
            <a:ext cx="6565676" cy="1749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fontAlgn="t"/>
            <a:r>
              <a:rPr lang="fr-CA" sz="1800">
                <a:latin typeface="Segoe UI" panose="020B0502040204020203" pitchFamily="34" charset="0"/>
              </a:rPr>
              <a:t>Collaboration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fr-CA" sz="1800">
                <a:latin typeface="Segoe UI" panose="020B0502040204020203" pitchFamily="34" charset="0"/>
              </a:rPr>
              <a:t>Parler et écouter avec respect.</a:t>
            </a:r>
          </a:p>
          <a:p>
            <a:pPr marL="342900" indent="-342900" fontAlgn="t">
              <a:buFont typeface="Arial" panose="020B0604020202020204" pitchFamily="34" charset="0"/>
              <a:buChar char="•"/>
            </a:pPr>
            <a:r>
              <a:rPr lang="fr-CA" sz="1800">
                <a:latin typeface="Segoe UI" panose="020B0502040204020203" pitchFamily="34" charset="0"/>
              </a:rPr>
              <a:t>Contribuer positivement au climat de groupe.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fr-CA" sz="1800">
                <a:latin typeface="Segoe UI" panose="020B0502040204020203" pitchFamily="34" charset="0"/>
              </a:rPr>
              <a:t>Travailler adéquatement en équipe.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fr-CA" sz="1800">
                <a:latin typeface="Segoe UI" panose="020B0502040204020203" pitchFamily="34" charset="0"/>
              </a:rPr>
              <a:t>Participer à la résolution des conflits</a:t>
            </a:r>
          </a:p>
          <a:p>
            <a:pPr algn="ctr">
              <a:spcAft>
                <a:spcPts val="200"/>
              </a:spcAft>
            </a:pPr>
            <a:endParaRPr lang="en-US" sz="1600" b="1" u="sng">
              <a:solidFill>
                <a:srgbClr val="1C4587"/>
              </a:solidFill>
            </a:endParaRPr>
          </a:p>
        </p:txBody>
      </p:sp>
      <p:sp>
        <p:nvSpPr>
          <p:cNvPr id="12" name="Google Shape;280;g2896d0cd49f_0_26">
            <a:extLst>
              <a:ext uri="{FF2B5EF4-FFF2-40B4-BE49-F238E27FC236}">
                <a16:creationId xmlns:a16="http://schemas.microsoft.com/office/drawing/2014/main" id="{535D0009-901A-0975-8C79-44E341EE3035}"/>
              </a:ext>
            </a:extLst>
          </p:cNvPr>
          <p:cNvSpPr txBox="1"/>
          <p:nvPr/>
        </p:nvSpPr>
        <p:spPr>
          <a:xfrm>
            <a:off x="3660759" y="1012880"/>
            <a:ext cx="4870175" cy="17542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fontAlgn="t"/>
            <a:r>
              <a:rPr lang="fr-CA" sz="1800">
                <a:latin typeface="Segoe UI" panose="020B0502040204020203" pitchFamily="34" charset="0"/>
              </a:rPr>
              <a:t>Persévérance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fr-CA" sz="1800">
                <a:latin typeface="Segoe UI" panose="020B0502040204020203" pitchFamily="34" charset="0"/>
              </a:rPr>
              <a:t>Faire les efforts nécessaires pour réussir.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fr-CA" sz="1800">
                <a:latin typeface="Segoe UI" panose="020B0502040204020203" pitchFamily="34" charset="0"/>
              </a:rPr>
              <a:t>Demander de l'aide et utiliser les ressources disponibles.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fr-CA" sz="1800">
                <a:latin typeface="Segoe UI" panose="020B0502040204020203" pitchFamily="34" charset="0"/>
              </a:rPr>
              <a:t>Remettre ses travaux et ses devoirs dans les délais prévus.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82CA771-F3CC-A48B-EABE-26CA209DC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Shape 269">
          <a:extLst>
            <a:ext uri="{FF2B5EF4-FFF2-40B4-BE49-F238E27FC236}">
              <a16:creationId xmlns:a16="http://schemas.microsoft.com/office/drawing/2014/main" id="{5BBE4885-F0A5-5FB6-3937-D0934CED1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2fd9ea08673_0_0">
            <a:extLst>
              <a:ext uri="{FF2B5EF4-FFF2-40B4-BE49-F238E27FC236}">
                <a16:creationId xmlns:a16="http://schemas.microsoft.com/office/drawing/2014/main" id="{50922269-BF48-B4DB-E552-F17C309897BF}"/>
              </a:ext>
            </a:extLst>
          </p:cNvPr>
          <p:cNvSpPr txBox="1"/>
          <p:nvPr/>
        </p:nvSpPr>
        <p:spPr>
          <a:xfrm>
            <a:off x="621792" y="163641"/>
            <a:ext cx="7955279" cy="511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u="none" err="1">
                <a:solidFill>
                  <a:srgbClr val="073763"/>
                </a:solidFill>
                <a:latin typeface="Arial"/>
                <a:ea typeface="Calibri"/>
                <a:cs typeface="Calibri"/>
              </a:rPr>
              <a:t>Rôle</a:t>
            </a:r>
            <a:r>
              <a:rPr lang="en-US" sz="3500" b="1" u="none">
                <a:solidFill>
                  <a:srgbClr val="073763"/>
                </a:solidFill>
                <a:latin typeface="Arial"/>
                <a:ea typeface="Calibri"/>
                <a:cs typeface="Calibri"/>
              </a:rPr>
              <a:t> du parent</a:t>
            </a:r>
          </a:p>
        </p:txBody>
      </p:sp>
      <p:sp>
        <p:nvSpPr>
          <p:cNvPr id="4" name="Google Shape;290;g2896e94391c_0_42">
            <a:extLst>
              <a:ext uri="{FF2B5EF4-FFF2-40B4-BE49-F238E27FC236}">
                <a16:creationId xmlns:a16="http://schemas.microsoft.com/office/drawing/2014/main" id="{364D3E8C-82D9-1288-68CB-CBECB0CC71FB}"/>
              </a:ext>
            </a:extLst>
          </p:cNvPr>
          <p:cNvSpPr txBox="1"/>
          <p:nvPr/>
        </p:nvSpPr>
        <p:spPr>
          <a:xfrm>
            <a:off x="790575" y="753237"/>
            <a:ext cx="11401425" cy="5639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10515" lvl="0" indent="-154940" algn="l">
              <a:lnSpc>
                <a:spcPct val="104000"/>
              </a:lnSpc>
              <a:spcBef>
                <a:spcPts val="0"/>
              </a:spcBef>
              <a:spcAft>
                <a:spcPts val="1000"/>
              </a:spcAft>
              <a:buClr>
                <a:srgbClr val="D4A400"/>
              </a:buClr>
              <a:buSzPct val="70000"/>
              <a:buFont typeface="Arial"/>
              <a:buChar char="•"/>
            </a:pPr>
            <a:r>
              <a:rPr lang="fr-CA" sz="1800" b="0">
                <a:solidFill>
                  <a:srgbClr val="15324A"/>
                </a:solidFill>
                <a:latin typeface="Arial"/>
              </a:rPr>
              <a:t>S’informer de la journée de son enfant;</a:t>
            </a:r>
            <a:endParaRPr lang="fr-CA" sz="1800">
              <a:solidFill>
                <a:schemeClr val="lt1"/>
              </a:solidFill>
            </a:endParaRPr>
          </a:p>
          <a:p>
            <a:pPr marL="310515" indent="-154940">
              <a:lnSpc>
                <a:spcPct val="104000"/>
              </a:lnSpc>
              <a:spcAft>
                <a:spcPts val="1000"/>
              </a:spcAft>
              <a:buClr>
                <a:srgbClr val="D4A400"/>
              </a:buClr>
              <a:buSzPct val="70000"/>
              <a:buFont typeface="Arial"/>
              <a:buChar char="•"/>
            </a:pPr>
            <a:r>
              <a:rPr lang="fr-CA" sz="1800">
                <a:solidFill>
                  <a:srgbClr val="15324A"/>
                </a:solidFill>
              </a:rPr>
              <a:t>Suivre l’évolution de son enfant sur </a:t>
            </a:r>
            <a:r>
              <a:rPr lang="fr-CA" sz="1800" err="1">
                <a:solidFill>
                  <a:srgbClr val="15324A"/>
                </a:solidFill>
              </a:rPr>
              <a:t>Clicécole</a:t>
            </a:r>
            <a:r>
              <a:rPr lang="fr-CA" sz="1800">
                <a:solidFill>
                  <a:srgbClr val="15324A"/>
                </a:solidFill>
              </a:rPr>
              <a:t>.</a:t>
            </a:r>
            <a:endParaRPr lang="fr-CA" sz="1800">
              <a:solidFill>
                <a:schemeClr val="lt1"/>
              </a:solidFill>
            </a:endParaRPr>
          </a:p>
          <a:p>
            <a:pPr marL="310515" indent="-154940">
              <a:lnSpc>
                <a:spcPct val="104000"/>
              </a:lnSpc>
              <a:spcAft>
                <a:spcPts val="1000"/>
              </a:spcAft>
              <a:buClr>
                <a:srgbClr val="D4A400"/>
              </a:buClr>
              <a:buSzPct val="70000"/>
              <a:buFont typeface="Arial"/>
              <a:buChar char="•"/>
            </a:pPr>
            <a:r>
              <a:rPr lang="fr-CA" sz="1800">
                <a:solidFill>
                  <a:srgbClr val="15324A"/>
                </a:solidFill>
              </a:rPr>
              <a:t>Communiquer avec le tuteur lorsqu’un événement survient ou qu’une situation vous inquiète et collaborer avec l’école;</a:t>
            </a:r>
          </a:p>
          <a:p>
            <a:pPr marL="310515" lvl="0" indent="-154940" algn="l">
              <a:lnSpc>
                <a:spcPct val="104000"/>
              </a:lnSpc>
              <a:spcBef>
                <a:spcPts val="0"/>
              </a:spcBef>
              <a:spcAft>
                <a:spcPts val="1000"/>
              </a:spcAft>
              <a:buClr>
                <a:srgbClr val="D4A400"/>
              </a:buClr>
              <a:buSzPct val="70000"/>
              <a:buFont typeface="Arial"/>
              <a:buChar char="•"/>
            </a:pPr>
            <a:r>
              <a:rPr lang="fr-CA" sz="1800" b="0">
                <a:solidFill>
                  <a:srgbClr val="15324A"/>
                </a:solidFill>
                <a:latin typeface="Arial"/>
              </a:rPr>
              <a:t>Aviser le secrétariat de l’école (</a:t>
            </a:r>
            <a:r>
              <a:rPr lang="fr-CA" sz="1800" b="0" err="1">
                <a:solidFill>
                  <a:srgbClr val="15324A"/>
                </a:solidFill>
                <a:latin typeface="Arial"/>
              </a:rPr>
              <a:t>Clicécole</a:t>
            </a:r>
            <a:r>
              <a:rPr lang="fr-CA" sz="1800" b="0">
                <a:solidFill>
                  <a:srgbClr val="15324A"/>
                </a:solidFill>
                <a:latin typeface="Arial"/>
              </a:rPr>
              <a:t>) et le responsable de la discipline lors de l’absence de son enfant; </a:t>
            </a:r>
            <a:endParaRPr lang="fr-CA" sz="1800">
              <a:solidFill>
                <a:schemeClr val="lt1"/>
              </a:solidFill>
            </a:endParaRPr>
          </a:p>
          <a:p>
            <a:pPr marL="310515" lvl="0" indent="-154940" algn="l">
              <a:lnSpc>
                <a:spcPct val="104000"/>
              </a:lnSpc>
              <a:spcBef>
                <a:spcPts val="0"/>
              </a:spcBef>
              <a:spcAft>
                <a:spcPts val="1000"/>
              </a:spcAft>
              <a:buClr>
                <a:srgbClr val="D4A400"/>
              </a:buClr>
              <a:buSzPct val="70000"/>
              <a:buFont typeface="Arial"/>
              <a:buChar char="•"/>
            </a:pPr>
            <a:r>
              <a:rPr lang="fr-CA" sz="1800" b="0">
                <a:solidFill>
                  <a:srgbClr val="15324A"/>
                </a:solidFill>
                <a:latin typeface="Arial"/>
              </a:rPr>
              <a:t>S’assurer de la </a:t>
            </a:r>
            <a:r>
              <a:rPr lang="fr-CA" sz="1800" b="0" err="1">
                <a:solidFill>
                  <a:srgbClr val="15324A"/>
                </a:solidFill>
                <a:latin typeface="Arial"/>
              </a:rPr>
              <a:t>presence</a:t>
            </a:r>
            <a:r>
              <a:rPr lang="fr-CA" sz="1800" b="0">
                <a:solidFill>
                  <a:srgbClr val="15324A"/>
                </a:solidFill>
                <a:latin typeface="Arial"/>
              </a:rPr>
              <a:t> de son enfant à l’école et en discipline tout au long de l’année du jour 1 au dernier.</a:t>
            </a:r>
          </a:p>
          <a:p>
            <a:pPr marL="155575">
              <a:lnSpc>
                <a:spcPct val="104000"/>
              </a:lnSpc>
              <a:spcAft>
                <a:spcPts val="1000"/>
              </a:spcAft>
              <a:buClr>
                <a:srgbClr val="D4A400"/>
              </a:buClr>
              <a:buSzPct val="70000"/>
            </a:pPr>
            <a:r>
              <a:rPr lang="en-US" sz="2400" b="1">
                <a:solidFill>
                  <a:srgbClr val="073763"/>
                </a:solidFill>
                <a:ea typeface="Calibri"/>
                <a:cs typeface="Calibri"/>
              </a:rPr>
              <a:t>Motifs </a:t>
            </a:r>
            <a:r>
              <a:rPr lang="en-US" sz="2400" b="1" err="1">
                <a:solidFill>
                  <a:srgbClr val="073763"/>
                </a:solidFill>
                <a:ea typeface="Calibri"/>
                <a:cs typeface="Calibri"/>
              </a:rPr>
              <a:t>d’absence</a:t>
            </a:r>
            <a:r>
              <a:rPr lang="en-US" sz="2400" b="1">
                <a:solidFill>
                  <a:srgbClr val="073763"/>
                </a:solidFill>
                <a:ea typeface="Calibri"/>
                <a:cs typeface="Calibri"/>
              </a:rPr>
              <a:t> </a:t>
            </a:r>
            <a:r>
              <a:rPr lang="en-US" sz="2400" b="1" err="1">
                <a:solidFill>
                  <a:srgbClr val="073763"/>
                </a:solidFill>
                <a:ea typeface="Calibri"/>
                <a:cs typeface="Calibri"/>
              </a:rPr>
              <a:t>reconnus</a:t>
            </a:r>
            <a:r>
              <a:rPr lang="en-US" sz="2400" b="1">
                <a:solidFill>
                  <a:srgbClr val="073763"/>
                </a:solidFill>
                <a:ea typeface="Calibri"/>
                <a:cs typeface="Calibri"/>
              </a:rPr>
              <a:t> par </a:t>
            </a:r>
            <a:r>
              <a:rPr lang="en-US" sz="2400" b="1" err="1">
                <a:solidFill>
                  <a:srgbClr val="073763"/>
                </a:solidFill>
                <a:ea typeface="Calibri"/>
                <a:cs typeface="Calibri"/>
              </a:rPr>
              <a:t>l’école</a:t>
            </a:r>
            <a:r>
              <a:rPr lang="en-US" sz="2400" b="1">
                <a:solidFill>
                  <a:srgbClr val="073763"/>
                </a:solidFill>
                <a:ea typeface="Calibri"/>
                <a:cs typeface="Calibri"/>
              </a:rPr>
              <a:t> et la discipline</a:t>
            </a:r>
          </a:p>
          <a:p>
            <a:pPr marL="310515" lvl="0" indent="-154940">
              <a:lnSpc>
                <a:spcPct val="105000"/>
              </a:lnSpc>
              <a:spcAft>
                <a:spcPts val="1100"/>
              </a:spcAft>
              <a:buClr>
                <a:srgbClr val="D4A400"/>
              </a:buClr>
              <a:buSzPct val="70000"/>
              <a:buFont typeface="Arial"/>
              <a:buChar char="•"/>
            </a:pPr>
            <a:r>
              <a:rPr lang="fr-CA" sz="1800" b="1">
                <a:solidFill>
                  <a:srgbClr val="073763"/>
                </a:solidFill>
              </a:rPr>
              <a:t>Maladie</a:t>
            </a:r>
          </a:p>
          <a:p>
            <a:pPr marL="310515" lvl="0" indent="-154940">
              <a:lnSpc>
                <a:spcPct val="105000"/>
              </a:lnSpc>
              <a:spcAft>
                <a:spcPts val="1100"/>
              </a:spcAft>
              <a:buClr>
                <a:srgbClr val="D4A400"/>
              </a:buClr>
              <a:buSzPct val="70000"/>
              <a:buFont typeface="Arial"/>
              <a:buChar char="•"/>
            </a:pPr>
            <a:r>
              <a:rPr lang="fr-CA" sz="1800" b="1">
                <a:solidFill>
                  <a:srgbClr val="073763"/>
                </a:solidFill>
              </a:rPr>
              <a:t>Rendez-vous médical ou de justice</a:t>
            </a:r>
          </a:p>
          <a:p>
            <a:pPr marL="310515" lvl="0" indent="-154940">
              <a:lnSpc>
                <a:spcPct val="105000"/>
              </a:lnSpc>
              <a:spcAft>
                <a:spcPts val="1100"/>
              </a:spcAft>
              <a:buClr>
                <a:srgbClr val="D4A400"/>
              </a:buClr>
              <a:buSzPct val="70000"/>
              <a:buFont typeface="Arial"/>
              <a:buChar char="•"/>
            </a:pPr>
            <a:r>
              <a:rPr lang="fr-CA" sz="1800" b="1">
                <a:solidFill>
                  <a:srgbClr val="073763"/>
                </a:solidFill>
              </a:rPr>
              <a:t>Tournoi / compétition</a:t>
            </a:r>
          </a:p>
          <a:p>
            <a:pPr marL="310515" lvl="0" indent="-154940">
              <a:lnSpc>
                <a:spcPct val="105000"/>
              </a:lnSpc>
              <a:spcAft>
                <a:spcPts val="1100"/>
              </a:spcAft>
              <a:buClr>
                <a:srgbClr val="D4A400"/>
              </a:buClr>
              <a:buSzPct val="70000"/>
              <a:buFont typeface="Arial"/>
              <a:buChar char="•"/>
            </a:pPr>
            <a:r>
              <a:rPr lang="fr-CA" sz="1800" b="1">
                <a:solidFill>
                  <a:srgbClr val="073763"/>
                </a:solidFill>
              </a:rPr>
              <a:t>Décès</a:t>
            </a:r>
          </a:p>
          <a:p>
            <a:pPr lvl="0">
              <a:lnSpc>
                <a:spcPct val="105000"/>
              </a:lnSpc>
            </a:pPr>
            <a:r>
              <a:rPr lang="fr-CA" sz="1200">
                <a:solidFill>
                  <a:srgbClr val="5B6B7A"/>
                </a:solidFill>
              </a:rPr>
              <a:t>*</a:t>
            </a:r>
            <a:r>
              <a:rPr lang="fr-CA" sz="1600">
                <a:solidFill>
                  <a:srgbClr val="5B6B7A"/>
                </a:solidFill>
              </a:rPr>
              <a:t> Tout autre motif sera non reconnu comme valable et donc l’enseignant n’est pas tenu de fournir du travail ou une reprise d’évaluation</a:t>
            </a:r>
            <a:endParaRPr lang="fr-CA" sz="1600">
              <a:solidFill>
                <a:schemeClr val="lt1"/>
              </a:solidFill>
            </a:endParaRPr>
          </a:p>
          <a:p>
            <a:pPr marL="155575" lvl="0" algn="l">
              <a:lnSpc>
                <a:spcPct val="104000"/>
              </a:lnSpc>
              <a:spcBef>
                <a:spcPts val="0"/>
              </a:spcBef>
              <a:spcAft>
                <a:spcPts val="1000"/>
              </a:spcAft>
              <a:buClr>
                <a:srgbClr val="D4A400"/>
              </a:buClr>
              <a:buSzPct val="70000"/>
            </a:pPr>
            <a:endParaRPr lang="fr-CA" sz="2400">
              <a:solidFill>
                <a:schemeClr val="lt1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02124B0-2746-BB41-6382-E4EDE0D355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466975" y="5622506"/>
            <a:ext cx="8710929" cy="107185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83064FC-88D9-6B7C-CDC7-5E3F37989162}"/>
              </a:ext>
            </a:extLst>
          </p:cNvPr>
          <p:cNvSpPr/>
          <p:nvPr/>
        </p:nvSpPr>
        <p:spPr>
          <a:xfrm>
            <a:off x="3476625" y="5848350"/>
            <a:ext cx="371475" cy="342900"/>
          </a:xfrm>
          <a:prstGeom prst="rect">
            <a:avLst/>
          </a:prstGeom>
          <a:solidFill>
            <a:srgbClr val="FABA01"/>
          </a:solidFill>
          <a:ln>
            <a:solidFill>
              <a:srgbClr val="FABA0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41F5DE8-D6CA-E044-49A0-22BBC2E439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7A30F755-4041-B7AD-57A9-FE5DE4720BE5}"/>
              </a:ext>
            </a:extLst>
          </p:cNvPr>
          <p:cNvSpPr/>
          <p:nvPr/>
        </p:nvSpPr>
        <p:spPr>
          <a:xfrm>
            <a:off x="2454211" y="5915024"/>
            <a:ext cx="7156514" cy="559141"/>
          </a:xfrm>
          <a:prstGeom prst="roundRect">
            <a:avLst/>
          </a:prstGeom>
          <a:solidFill>
            <a:srgbClr val="0628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682CBC0-65B7-BE8D-7593-2F58EEE591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5972" y="6026984"/>
            <a:ext cx="7201905" cy="31436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A0B8DB2-6BF8-18AF-0A62-25195A4CC8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77282" y="85657"/>
            <a:ext cx="2038635" cy="97168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79ECDAA-1BD2-6608-8207-331B9684F1C4}"/>
              </a:ext>
            </a:extLst>
          </p:cNvPr>
          <p:cNvSpPr/>
          <p:nvPr/>
        </p:nvSpPr>
        <p:spPr>
          <a:xfrm>
            <a:off x="2889250" y="2578100"/>
            <a:ext cx="85725" cy="1619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006804F-B897-3A7C-FAC8-4FF14FFD20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7870" y="2521725"/>
            <a:ext cx="570030" cy="24291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FE3D3A9-E9DB-F194-8B64-6492880DA9D2}"/>
              </a:ext>
            </a:extLst>
          </p:cNvPr>
          <p:cNvSpPr/>
          <p:nvPr/>
        </p:nvSpPr>
        <p:spPr>
          <a:xfrm>
            <a:off x="5192534" y="3978340"/>
            <a:ext cx="85725" cy="1619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F4A0E72-F672-9D24-6271-967842AA1F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4986" y="3959852"/>
            <a:ext cx="543039" cy="19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938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2896e94391c_0_58"/>
          <p:cNvSpPr txBox="1"/>
          <p:nvPr/>
        </p:nvSpPr>
        <p:spPr>
          <a:xfrm>
            <a:off x="621792" y="420816"/>
            <a:ext cx="7955279" cy="511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i="0" u="none" strike="noStrike" cap="none">
                <a:solidFill>
                  <a:srgbClr val="073763"/>
                </a:solidFill>
                <a:latin typeface="Arial"/>
                <a:ea typeface="Calibri"/>
                <a:cs typeface="Calibri"/>
                <a:sym typeface="Calibri"/>
              </a:rPr>
              <a:t>Rôle du tuteur</a:t>
            </a:r>
            <a:endParaRPr lang="en-US"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g2896e94391c_0_58"/>
          <p:cNvSpPr txBox="1"/>
          <p:nvPr/>
        </p:nvSpPr>
        <p:spPr>
          <a:xfrm>
            <a:off x="932688" y="1335024"/>
            <a:ext cx="10195560" cy="5257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10515" indent="-154940" algn="l">
              <a:lnSpc>
                <a:spcPct val="102000"/>
              </a:lnSpc>
              <a:spcAft>
                <a:spcPts val="800"/>
              </a:spcAft>
              <a:buClr>
                <a:srgbClr val="D4A400"/>
              </a:buClr>
              <a:buSzPct val="70000"/>
              <a:buFont typeface="Arial"/>
              <a:buChar char="•"/>
            </a:pPr>
            <a:r>
              <a:rPr lang="fr-CA" sz="2400" b="0">
                <a:solidFill>
                  <a:srgbClr val="15324A"/>
                </a:solidFill>
                <a:latin typeface="Arial"/>
              </a:rPr>
              <a:t>Informer les élèves quant aux règlements, services et activités de l’école;</a:t>
            </a:r>
            <a:endParaRPr lang="fr-CA" sz="2400">
              <a:solidFill>
                <a:schemeClr val="lt1"/>
              </a:solidFill>
            </a:endParaRPr>
          </a:p>
          <a:p>
            <a:pPr marL="310515" indent="-154940" algn="l">
              <a:lnSpc>
                <a:spcPct val="102000"/>
              </a:lnSpc>
              <a:spcBef>
                <a:spcPts val="1000"/>
              </a:spcBef>
              <a:spcAft>
                <a:spcPts val="800"/>
              </a:spcAft>
              <a:buClr>
                <a:srgbClr val="D4A400"/>
              </a:buClr>
              <a:buSzPct val="70000"/>
              <a:buFont typeface="Arial"/>
              <a:buChar char="•"/>
            </a:pPr>
            <a:r>
              <a:rPr lang="fr-CA" sz="2400" b="0">
                <a:solidFill>
                  <a:srgbClr val="15324A"/>
                </a:solidFill>
                <a:latin typeface="Arial"/>
              </a:rPr>
              <a:t>Assurer le suivi des observations </a:t>
            </a:r>
            <a:r>
              <a:rPr lang="fr-CA" sz="2400" b="0" err="1">
                <a:solidFill>
                  <a:srgbClr val="15324A"/>
                </a:solidFill>
                <a:latin typeface="Arial"/>
              </a:rPr>
              <a:t>Mozaïk</a:t>
            </a:r>
            <a:r>
              <a:rPr lang="fr-CA" sz="2400" b="0">
                <a:solidFill>
                  <a:srgbClr val="15324A"/>
                </a:solidFill>
                <a:latin typeface="Arial"/>
              </a:rPr>
              <a:t>;</a:t>
            </a:r>
          </a:p>
          <a:p>
            <a:pPr marL="310515" lvl="0" indent="-154940" algn="l" rtl="0">
              <a:lnSpc>
                <a:spcPct val="102000"/>
              </a:lnSpc>
              <a:spcBef>
                <a:spcPts val="1000"/>
              </a:spcBef>
              <a:spcAft>
                <a:spcPts val="800"/>
              </a:spcAft>
              <a:buClr>
                <a:srgbClr val="D4A400"/>
              </a:buClr>
              <a:buSzPct val="70000"/>
              <a:buFont typeface="Arial"/>
              <a:buChar char="•"/>
            </a:pPr>
            <a:r>
              <a:rPr lang="fr-CA" sz="2400" b="0">
                <a:solidFill>
                  <a:srgbClr val="15324A"/>
                </a:solidFill>
                <a:latin typeface="Arial"/>
              </a:rPr>
              <a:t>Être en relation d’aide auprès des élèves (respect du contrat PALS &amp; réussite scolaire);</a:t>
            </a:r>
          </a:p>
          <a:p>
            <a:pPr marL="310515" lvl="0" indent="-154940" algn="l" rtl="0">
              <a:lnSpc>
                <a:spcPct val="102000"/>
              </a:lnSpc>
              <a:spcBef>
                <a:spcPts val="1000"/>
              </a:spcBef>
              <a:spcAft>
                <a:spcPts val="800"/>
              </a:spcAft>
              <a:buClr>
                <a:srgbClr val="D4A400"/>
              </a:buClr>
              <a:buSzPct val="70000"/>
              <a:buFont typeface="Arial"/>
              <a:buChar char="•"/>
            </a:pPr>
            <a:r>
              <a:rPr lang="fr-CA" sz="2400" b="1">
                <a:solidFill>
                  <a:srgbClr val="15324A"/>
                </a:solidFill>
                <a:latin typeface="Arial"/>
              </a:rPr>
              <a:t>Contacter les parents des élèves…</a:t>
            </a:r>
          </a:p>
          <a:p>
            <a:pPr marL="0" indent="0" algn="l">
              <a:lnSpc>
                <a:spcPct val="102000"/>
              </a:lnSpc>
              <a:spcAft>
                <a:spcPts val="800"/>
              </a:spcAft>
              <a:buNone/>
            </a:pPr>
            <a:r>
              <a:rPr lang="fr-CA" sz="2400" b="0">
                <a:solidFill>
                  <a:srgbClr val="5B6B7A"/>
                </a:solidFill>
                <a:latin typeface="Arial"/>
              </a:rPr>
              <a:t>-   en début d’année, par courriel ou via </a:t>
            </a:r>
            <a:r>
              <a:rPr lang="fr-CA" sz="2400" b="0" err="1">
                <a:solidFill>
                  <a:srgbClr val="5B6B7A"/>
                </a:solidFill>
                <a:latin typeface="Arial"/>
              </a:rPr>
              <a:t>Clicécole</a:t>
            </a:r>
            <a:r>
              <a:rPr lang="fr-CA" sz="2400" b="0">
                <a:solidFill>
                  <a:srgbClr val="5B6B7A"/>
                </a:solidFill>
                <a:latin typeface="Arial"/>
              </a:rPr>
              <a:t> </a:t>
            </a:r>
            <a:endParaRPr lang="fr-CA" sz="2400">
              <a:solidFill>
                <a:schemeClr val="lt1"/>
              </a:solidFill>
            </a:endParaRPr>
          </a:p>
          <a:p>
            <a:pPr marL="0" indent="0" algn="l">
              <a:lnSpc>
                <a:spcPct val="102000"/>
              </a:lnSpc>
              <a:spcBef>
                <a:spcPts val="500"/>
              </a:spcBef>
              <a:spcAft>
                <a:spcPts val="800"/>
              </a:spcAft>
              <a:buNone/>
            </a:pPr>
            <a:r>
              <a:rPr lang="fr-CA" sz="2400" b="0">
                <a:solidFill>
                  <a:srgbClr val="5B6B7A"/>
                </a:solidFill>
                <a:latin typeface="Arial"/>
              </a:rPr>
              <a:t> -   en cours d’étape, </a:t>
            </a:r>
            <a:r>
              <a:rPr lang="fr-CA" sz="2400" b="0" u="sng">
                <a:solidFill>
                  <a:srgbClr val="5B6B7A"/>
                </a:solidFill>
                <a:latin typeface="Arial"/>
              </a:rPr>
              <a:t>au besoin;</a:t>
            </a:r>
          </a:p>
          <a:p>
            <a:pPr marL="310515" indent="-154940" algn="l">
              <a:lnSpc>
                <a:spcPct val="102000"/>
              </a:lnSpc>
              <a:spcBef>
                <a:spcPts val="500"/>
              </a:spcBef>
              <a:spcAft>
                <a:spcPts val="800"/>
              </a:spcAft>
              <a:buClr>
                <a:srgbClr val="D4A400"/>
              </a:buClr>
              <a:buSzPct val="70000"/>
              <a:buFont typeface="Arial"/>
              <a:buChar char="•"/>
            </a:pPr>
            <a:r>
              <a:rPr lang="fr-CA" sz="2400" b="0">
                <a:solidFill>
                  <a:srgbClr val="15324A"/>
                </a:solidFill>
                <a:latin typeface="Arial"/>
              </a:rPr>
              <a:t>  Personne de référence auprès des services complémentaires et de la   </a:t>
            </a:r>
          </a:p>
          <a:p>
            <a:pPr marL="0" indent="0" algn="l">
              <a:lnSpc>
                <a:spcPct val="102000"/>
              </a:lnSpc>
              <a:spcBef>
                <a:spcPts val="500"/>
              </a:spcBef>
              <a:spcAft>
                <a:spcPts val="800"/>
              </a:spcAft>
              <a:buNone/>
            </a:pPr>
            <a:r>
              <a:rPr lang="fr-CA" sz="2400" b="0">
                <a:solidFill>
                  <a:srgbClr val="5B6B7A"/>
                </a:solidFill>
                <a:latin typeface="Arial"/>
              </a:rPr>
              <a:t>      direction. </a:t>
            </a:r>
            <a:endParaRPr lang="fr-CA" sz="2400">
              <a:solidFill>
                <a:schemeClr val="lt1"/>
              </a:solidFill>
            </a:endParaRPr>
          </a:p>
        </p:txBody>
      </p:sp>
      <p:pic>
        <p:nvPicPr>
          <p:cNvPr id="5" name="Google Shape;274;g2fd9ea08673_0_0">
            <a:extLst>
              <a:ext uri="{FF2B5EF4-FFF2-40B4-BE49-F238E27FC236}">
                <a16:creationId xmlns:a16="http://schemas.microsoft.com/office/drawing/2014/main" id="{AF890D30-99EA-5905-DC8A-FC2F25B686A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72600" y="256380"/>
            <a:ext cx="2240280" cy="931991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Rectangle 300"/>
          <p:cNvSpPr/>
          <p:nvPr/>
        </p:nvSpPr>
        <p:spPr>
          <a:xfrm>
            <a:off x="621792" y="1060704"/>
            <a:ext cx="7955279" cy="50292"/>
          </a:xfrm>
          <a:prstGeom prst="rect">
            <a:avLst/>
          </a:prstGeom>
          <a:solidFill>
            <a:srgbClr val="D4A4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02" name="Rectangle 301"/>
          <p:cNvSpPr/>
          <p:nvPr/>
        </p:nvSpPr>
        <p:spPr>
          <a:xfrm>
            <a:off x="621792" y="1417320"/>
            <a:ext cx="82296" cy="4617720"/>
          </a:xfrm>
          <a:prstGeom prst="rect">
            <a:avLst/>
          </a:prstGeom>
          <a:solidFill>
            <a:srgbClr val="D4A4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1E79A6-F697-4F47-9B1A-A7F379E4BE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8552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7120221-8A81-6BBD-4161-C3BAB94CDE56}"/>
              </a:ext>
            </a:extLst>
          </p:cNvPr>
          <p:cNvSpPr/>
          <p:nvPr/>
        </p:nvSpPr>
        <p:spPr>
          <a:xfrm>
            <a:off x="5119261" y="2636336"/>
            <a:ext cx="814813" cy="350418"/>
          </a:xfrm>
          <a:prstGeom prst="rect">
            <a:avLst/>
          </a:prstGeom>
          <a:solidFill>
            <a:srgbClr val="FCFCFB"/>
          </a:solidFill>
          <a:ln>
            <a:solidFill>
              <a:srgbClr val="FBFB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C403A82-2506-AE70-E37E-8815A13224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2974" y="2636336"/>
            <a:ext cx="645376" cy="35041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4221C31-383C-F29D-A477-8C159137A962}"/>
              </a:ext>
            </a:extLst>
          </p:cNvPr>
          <p:cNvSpPr/>
          <p:nvPr/>
        </p:nvSpPr>
        <p:spPr>
          <a:xfrm>
            <a:off x="4962525" y="4610100"/>
            <a:ext cx="1285875" cy="257175"/>
          </a:xfrm>
          <a:prstGeom prst="rect">
            <a:avLst/>
          </a:prstGeom>
          <a:solidFill>
            <a:srgbClr val="F2F4FA"/>
          </a:solidFill>
          <a:ln>
            <a:solidFill>
              <a:srgbClr val="F2F4F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fb3c4f1ed6_0_640"/>
          <p:cNvSpPr txBox="1"/>
          <p:nvPr/>
        </p:nvSpPr>
        <p:spPr>
          <a:xfrm>
            <a:off x="658368" y="466536"/>
            <a:ext cx="7818120" cy="511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u="none">
                <a:solidFill>
                  <a:srgbClr val="FFFFFF"/>
                </a:solidFill>
                <a:latin typeface="Arial"/>
                <a:ea typeface="Calibri"/>
                <a:cs typeface="Calibri"/>
              </a:rPr>
              <a:t>Local </a:t>
            </a:r>
            <a:r>
              <a:rPr lang="en-US" sz="3500" b="1" u="none" err="1">
                <a:solidFill>
                  <a:srgbClr val="FFFFFF"/>
                </a:solidFill>
                <a:latin typeface="Arial"/>
                <a:ea typeface="Calibri"/>
                <a:cs typeface="Calibri"/>
              </a:rPr>
              <a:t>d'étude</a:t>
            </a:r>
          </a:p>
        </p:txBody>
      </p:sp>
      <p:sp>
        <p:nvSpPr>
          <p:cNvPr id="308" name="Google Shape;308;g2fb3c4f1ed6_0_640"/>
          <p:cNvSpPr txBox="1"/>
          <p:nvPr/>
        </p:nvSpPr>
        <p:spPr>
          <a:xfrm>
            <a:off x="868680" y="1517904"/>
            <a:ext cx="10287000" cy="5228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04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fr-CA" sz="2800" b="0">
                <a:solidFill>
                  <a:srgbClr val="FFFFFF"/>
                </a:solidFill>
                <a:latin typeface="Arial"/>
              </a:rPr>
              <a:t>Le local d’étude est situé à la bibliothèque et il est </a:t>
            </a:r>
            <a:endParaRPr lang="fr-CA" sz="28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4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fr-CA" sz="2800" b="0">
                <a:solidFill>
                  <a:srgbClr val="FFFFFF"/>
                </a:solidFill>
                <a:latin typeface="Arial"/>
              </a:rPr>
              <a:t>sous la supervision d’un adulte en tout temps. </a:t>
            </a:r>
            <a:endParaRPr lang="fr-CA" sz="28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4000"/>
              </a:lnSpc>
              <a:spcBef>
                <a:spcPts val="1000"/>
              </a:spcBef>
              <a:spcAft>
                <a:spcPts val="800"/>
              </a:spcAft>
              <a:buNone/>
            </a:pPr>
            <a:r>
              <a:rPr lang="fr-CA" sz="2800" b="1">
                <a:solidFill>
                  <a:srgbClr val="D4A400"/>
                </a:solidFill>
                <a:latin typeface="Arial"/>
              </a:rPr>
              <a:t>Les élèves y sont référés par l’école uniquement :</a:t>
            </a:r>
            <a:endParaRPr lang="fr-CA" sz="2800">
              <a:solidFill>
                <a:schemeClr val="lt1"/>
              </a:solidFill>
            </a:endParaRPr>
          </a:p>
          <a:p>
            <a:pPr marL="310515" lvl="0" indent="-154940" algn="l" rtl="0">
              <a:lnSpc>
                <a:spcPct val="104000"/>
              </a:lnSpc>
              <a:spcBef>
                <a:spcPts val="1000"/>
              </a:spcBef>
              <a:spcAft>
                <a:spcPts val="800"/>
              </a:spcAft>
              <a:buClr>
                <a:srgbClr val="D4A400"/>
              </a:buClr>
              <a:buSzPct val="70000"/>
              <a:buFont typeface="Arial"/>
              <a:buChar char="•"/>
            </a:pPr>
            <a:r>
              <a:rPr lang="fr-CA" sz="2800" b="0">
                <a:solidFill>
                  <a:srgbClr val="FFFFFF"/>
                </a:solidFill>
                <a:latin typeface="Arial"/>
              </a:rPr>
              <a:t>Pour une reprise d’examen ;</a:t>
            </a:r>
            <a:endParaRPr lang="fr-CA" sz="2800">
              <a:solidFill>
                <a:schemeClr val="lt1"/>
              </a:solidFill>
            </a:endParaRPr>
          </a:p>
          <a:p>
            <a:pPr marL="310515" indent="-154940" algn="l">
              <a:lnSpc>
                <a:spcPct val="104000"/>
              </a:lnSpc>
              <a:spcAft>
                <a:spcPts val="800"/>
              </a:spcAft>
              <a:buClr>
                <a:srgbClr val="D4A400"/>
              </a:buClr>
              <a:buSzPct val="70000"/>
              <a:buFont typeface="Arial"/>
              <a:buChar char="•"/>
            </a:pPr>
            <a:r>
              <a:rPr lang="fr-CA" sz="2800" b="0">
                <a:solidFill>
                  <a:srgbClr val="FFFFFF"/>
                </a:solidFill>
                <a:latin typeface="Arial"/>
              </a:rPr>
              <a:t>Lorsque l’élève ne peut pratiquer sa discipline ou l'éducation physique</a:t>
            </a:r>
            <a:endParaRPr lang="fr-CA" sz="2800">
              <a:solidFill>
                <a:schemeClr val="lt1"/>
              </a:solidFill>
            </a:endParaRPr>
          </a:p>
          <a:p>
            <a:pPr marL="310515" lvl="0" indent="-154940" algn="l" rtl="0">
              <a:lnSpc>
                <a:spcPct val="104000"/>
              </a:lnSpc>
              <a:spcBef>
                <a:spcPts val="0"/>
              </a:spcBef>
              <a:spcAft>
                <a:spcPts val="800"/>
              </a:spcAft>
              <a:buClr>
                <a:srgbClr val="D4A400"/>
              </a:buClr>
              <a:buSzPct val="70000"/>
              <a:buFont typeface="Arial"/>
              <a:buChar char="•"/>
            </a:pPr>
            <a:r>
              <a:rPr lang="fr-CA" sz="2800" b="0">
                <a:solidFill>
                  <a:srgbClr val="FFFFFF"/>
                </a:solidFill>
                <a:latin typeface="Arial"/>
              </a:rPr>
              <a:t>(blessure avec billet médical et entente avec la discipline/école) ;</a:t>
            </a:r>
            <a:endParaRPr lang="fr-CA" sz="2800">
              <a:solidFill>
                <a:schemeClr val="lt1"/>
              </a:solidFill>
            </a:endParaRPr>
          </a:p>
          <a:p>
            <a:pPr marL="310515" lvl="0" indent="-154940" algn="l" rtl="0">
              <a:lnSpc>
                <a:spcPct val="104000"/>
              </a:lnSpc>
              <a:spcBef>
                <a:spcPts val="1000"/>
              </a:spcBef>
              <a:spcAft>
                <a:spcPts val="800"/>
              </a:spcAft>
              <a:buClr>
                <a:srgbClr val="D4A400"/>
              </a:buClr>
              <a:buSzPct val="70000"/>
              <a:buFont typeface="Arial"/>
              <a:buChar char="•"/>
            </a:pPr>
            <a:r>
              <a:rPr lang="fr-CA" sz="2800" b="0">
                <a:solidFill>
                  <a:srgbClr val="FFFFFF"/>
                </a:solidFill>
                <a:latin typeface="Arial"/>
              </a:rPr>
              <a:t>Avant ou après une récupération flottante.</a:t>
            </a:r>
            <a:endParaRPr lang="fr-CA" sz="2800">
              <a:solidFill>
                <a:schemeClr val="lt1"/>
              </a:solidFill>
            </a:endParaRPr>
          </a:p>
        </p:txBody>
      </p:sp>
      <p:sp>
        <p:nvSpPr>
          <p:cNvPr id="7" name="Google Shape;273;g2fd9ea08673_0_0">
            <a:extLst>
              <a:ext uri="{FF2B5EF4-FFF2-40B4-BE49-F238E27FC236}">
                <a16:creationId xmlns:a16="http://schemas.microsoft.com/office/drawing/2014/main" id="{1AA60417-77A4-39E9-B296-5CB1C8252DB5}"/>
              </a:ext>
            </a:extLst>
          </p:cNvPr>
          <p:cNvSpPr/>
          <p:nvPr/>
        </p:nvSpPr>
        <p:spPr>
          <a:xfrm>
            <a:off x="8668512" y="0"/>
            <a:ext cx="3520440" cy="1975104"/>
          </a:xfrm>
          <a:custGeom>
            <a:avLst/>
            <a:gdLst/>
            <a:ahLst/>
            <a:cxnLst/>
            <a:rect l="l" t="t" r="r" b="b"/>
            <a:pathLst>
              <a:path w="4480560" h="2513993" extrusionOk="0">
                <a:moveTo>
                  <a:pt x="18382" y="0"/>
                </a:moveTo>
                <a:lnTo>
                  <a:pt x="4462178" y="0"/>
                </a:lnTo>
                <a:lnTo>
                  <a:pt x="4468994" y="44657"/>
                </a:lnTo>
                <a:cubicBezTo>
                  <a:pt x="4476642" y="119969"/>
                  <a:pt x="4480560" y="196384"/>
                  <a:pt x="4480560" y="273713"/>
                </a:cubicBezTo>
                <a:cubicBezTo>
                  <a:pt x="4480560" y="1510985"/>
                  <a:pt x="3477552" y="2513993"/>
                  <a:pt x="2240280" y="2513993"/>
                </a:cubicBezTo>
                <a:cubicBezTo>
                  <a:pt x="1003008" y="2513993"/>
                  <a:pt x="0" y="1510985"/>
                  <a:pt x="0" y="273713"/>
                </a:cubicBezTo>
                <a:cubicBezTo>
                  <a:pt x="0" y="196384"/>
                  <a:pt x="3918" y="119969"/>
                  <a:pt x="11567" y="4465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Google Shape;274;g2fd9ea08673_0_0">
            <a:extLst>
              <a:ext uri="{FF2B5EF4-FFF2-40B4-BE49-F238E27FC236}">
                <a16:creationId xmlns:a16="http://schemas.microsoft.com/office/drawing/2014/main" id="{ACBA241F-0731-960D-F6D3-F0D0058517A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73522" y="256032"/>
            <a:ext cx="2329874" cy="969264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Rectangle 308"/>
          <p:cNvSpPr/>
          <p:nvPr/>
        </p:nvSpPr>
        <p:spPr>
          <a:xfrm>
            <a:off x="658368" y="1170432"/>
            <a:ext cx="6995160" cy="50292"/>
          </a:xfrm>
          <a:prstGeom prst="rect">
            <a:avLst/>
          </a:prstGeom>
          <a:solidFill>
            <a:srgbClr val="D4A4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4E114C4-FE88-33E5-A8B2-4A75793285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2fd9ea08673_0_8"/>
          <p:cNvSpPr txBox="1"/>
          <p:nvPr/>
        </p:nvSpPr>
        <p:spPr>
          <a:xfrm>
            <a:off x="621792" y="411672"/>
            <a:ext cx="8138160" cy="511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u="none" err="1">
                <a:solidFill>
                  <a:srgbClr val="073763"/>
                </a:solidFill>
                <a:latin typeface="Arial"/>
                <a:ea typeface="Calibri"/>
                <a:cs typeface="Calibri"/>
              </a:rPr>
              <a:t>Critères</a:t>
            </a:r>
            <a:r>
              <a:rPr lang="en-US" sz="3500" b="1" u="none">
                <a:solidFill>
                  <a:srgbClr val="073763"/>
                </a:solidFill>
                <a:latin typeface="Arial"/>
                <a:ea typeface="Calibri"/>
                <a:cs typeface="Calibri"/>
              </a:rPr>
              <a:t> de </a:t>
            </a:r>
            <a:r>
              <a:rPr lang="en-US" sz="3500" b="1" u="none" err="1">
                <a:solidFill>
                  <a:srgbClr val="073763"/>
                </a:solidFill>
                <a:latin typeface="Arial"/>
                <a:ea typeface="Calibri"/>
                <a:cs typeface="Calibri"/>
              </a:rPr>
              <a:t>réadmission</a:t>
            </a:r>
            <a:endParaRPr lang="fr-FR" sz="600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33" name="Google Shape;333;g2fd9ea08673_0_8"/>
          <p:cNvSpPr txBox="1"/>
          <p:nvPr/>
        </p:nvSpPr>
        <p:spPr>
          <a:xfrm>
            <a:off x="868680" y="1298448"/>
            <a:ext cx="10561320" cy="338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10896" lvl="0" indent="-155448" algn="l" rtl="0">
              <a:lnSpc>
                <a:spcPct val="102000"/>
              </a:lnSpc>
              <a:spcBef>
                <a:spcPts val="0"/>
              </a:spcBef>
              <a:spcAft>
                <a:spcPts val="700"/>
              </a:spcAft>
              <a:buClr>
                <a:srgbClr val="D4A400"/>
              </a:buClr>
              <a:buSzPct val="70000"/>
              <a:buFont typeface="Arial"/>
              <a:buChar char="•"/>
            </a:pPr>
            <a:r>
              <a:rPr lang="fr-CA" sz="1650" b="0">
                <a:solidFill>
                  <a:srgbClr val="15324A"/>
                </a:solidFill>
                <a:latin typeface="Arial"/>
              </a:rPr>
              <a:t>Pour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être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réadmis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dans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une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concentration sportive,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artistique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ou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linguistique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,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l’élève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doit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être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en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réussite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dans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toutes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ses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matières et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présenter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une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moyenne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générale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minimale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de 70 % ; </a:t>
            </a:r>
            <a:endParaRPr lang="fr-CA" sz="2000">
              <a:solidFill>
                <a:schemeClr val="lt1"/>
              </a:solidFill>
            </a:endParaRPr>
          </a:p>
          <a:p>
            <a:pPr marL="310896" lvl="0" indent="-155448" algn="l" rtl="0">
              <a:lnSpc>
                <a:spcPct val="102000"/>
              </a:lnSpc>
              <a:spcBef>
                <a:spcPts val="0"/>
              </a:spcBef>
              <a:spcAft>
                <a:spcPts val="700"/>
              </a:spcAft>
              <a:buClr>
                <a:srgbClr val="D4A400"/>
              </a:buClr>
              <a:buSzPct val="70000"/>
              <a:buFont typeface="Arial"/>
              <a:buChar char="•"/>
            </a:pPr>
            <a:r>
              <a:rPr lang="fr-CA" sz="1650" b="0">
                <a:solidFill>
                  <a:srgbClr val="15324A"/>
                </a:solidFill>
                <a:latin typeface="Arial"/>
              </a:rPr>
              <a:t>Pour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être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réadmis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dans un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programme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sport-études,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l’élève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doit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être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en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réussite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dans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toutes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ses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matières ;</a:t>
            </a:r>
            <a:endParaRPr lang="fr-CA" sz="2000">
              <a:solidFill>
                <a:schemeClr val="lt1"/>
              </a:solidFill>
            </a:endParaRPr>
          </a:p>
          <a:p>
            <a:pPr marL="310896" lvl="0" indent="-155448" algn="l" rtl="0">
              <a:lnSpc>
                <a:spcPct val="102000"/>
              </a:lnSpc>
              <a:spcBef>
                <a:spcPts val="0"/>
              </a:spcBef>
              <a:spcAft>
                <a:spcPts val="700"/>
              </a:spcAft>
              <a:buClr>
                <a:srgbClr val="D4A400"/>
              </a:buClr>
              <a:buSzPct val="70000"/>
              <a:buFont typeface="Arial"/>
              <a:buChar char="•"/>
            </a:pPr>
            <a:r>
              <a:rPr lang="fr-CA" sz="1650" b="0">
                <a:solidFill>
                  <a:srgbClr val="15324A"/>
                </a:solidFill>
                <a:latin typeface="Arial"/>
              </a:rPr>
              <a:t>En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cas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d’échec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(s)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en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juin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,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l’élève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aura droit </a:t>
            </a:r>
            <a:r>
              <a:rPr lang="fr-CA" sz="1650" b="0" u="sng">
                <a:solidFill>
                  <a:srgbClr val="15324A"/>
                </a:solidFill>
                <a:latin typeface="Arial"/>
              </a:rPr>
              <a:t>à un seul </a:t>
            </a:r>
            <a:r>
              <a:rPr lang="fr-CA" sz="1650" b="0" u="sng" err="1">
                <a:solidFill>
                  <a:srgbClr val="15324A"/>
                </a:solidFill>
                <a:latin typeface="Arial"/>
              </a:rPr>
              <a:t>cours</a:t>
            </a:r>
            <a:r>
              <a:rPr lang="fr-CA" sz="1650" b="0" u="sng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u="sng" err="1">
                <a:solidFill>
                  <a:srgbClr val="15324A"/>
                </a:solidFill>
                <a:latin typeface="Arial"/>
              </a:rPr>
              <a:t>d’été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qu’il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devra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réussir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. Dans le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cas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où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il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serait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en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échec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dans plus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d’une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matière,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l’école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mettra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fin au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contrat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de service aux PALS et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l’élève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sera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référé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à son école de quartier</a:t>
            </a:r>
            <a:r>
              <a:rPr lang="fr-CA" sz="1650" b="0">
                <a:solidFill>
                  <a:srgbClr val="15324A"/>
                </a:solidFill>
                <a:latin typeface="Arial"/>
                <a:ea typeface="Times New Roman"/>
                <a:cs typeface="Times New Roman"/>
                <a:sym typeface="Times New Roman"/>
              </a:rPr>
              <a:t> 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;</a:t>
            </a:r>
            <a:endParaRPr lang="fr-CA" sz="2000">
              <a:solidFill>
                <a:schemeClr val="lt1"/>
              </a:solidFill>
            </a:endParaRPr>
          </a:p>
          <a:p>
            <a:pPr marL="310896" lvl="0" indent="-155448" algn="l" rtl="0">
              <a:lnSpc>
                <a:spcPct val="102000"/>
              </a:lnSpc>
              <a:spcBef>
                <a:spcPts val="0"/>
              </a:spcBef>
              <a:spcAft>
                <a:spcPts val="700"/>
              </a:spcAft>
              <a:buClr>
                <a:srgbClr val="D4A400"/>
              </a:buClr>
              <a:buSzPct val="70000"/>
              <a:buFont typeface="Arial"/>
              <a:buChar char="•"/>
            </a:pPr>
            <a:r>
              <a:rPr lang="fr-CA" sz="1650" b="0" err="1">
                <a:solidFill>
                  <a:srgbClr val="15324A"/>
                </a:solidFill>
                <a:latin typeface="Arial"/>
              </a:rPr>
              <a:t>Advenant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un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échec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dans le volet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enrichi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(soit anglais, math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ou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sciences),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l’élève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devra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réussir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le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niveau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régulier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associé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;</a:t>
            </a:r>
            <a:endParaRPr lang="fr-CA" sz="2000">
              <a:solidFill>
                <a:schemeClr val="lt1"/>
              </a:solidFill>
            </a:endParaRPr>
          </a:p>
          <a:p>
            <a:pPr marL="310896" lvl="0" indent="-155448" algn="l" rtl="0">
              <a:lnSpc>
                <a:spcPct val="102000"/>
              </a:lnSpc>
              <a:spcBef>
                <a:spcPts val="0"/>
              </a:spcBef>
              <a:spcAft>
                <a:spcPts val="700"/>
              </a:spcAft>
              <a:buClr>
                <a:srgbClr val="D4A400"/>
              </a:buClr>
              <a:buSzPct val="70000"/>
              <a:buFont typeface="Arial"/>
              <a:buChar char="•"/>
            </a:pPr>
            <a:r>
              <a:rPr lang="fr-CA" sz="1650" b="0" err="1">
                <a:solidFill>
                  <a:srgbClr val="15324A"/>
                </a:solidFill>
                <a:latin typeface="Arial"/>
              </a:rPr>
              <a:t>L'école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se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réserve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le droit de ne pas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réadmettre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un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élève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qui ne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respecte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pas son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contrat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d’engagement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aux PALS ;</a:t>
            </a:r>
            <a:endParaRPr lang="fr-CA" sz="2000">
              <a:solidFill>
                <a:schemeClr val="lt1"/>
              </a:solidFill>
            </a:endParaRPr>
          </a:p>
          <a:p>
            <a:pPr marL="310896" lvl="0" indent="-155448" algn="l" rtl="0">
              <a:lnSpc>
                <a:spcPct val="102000"/>
              </a:lnSpc>
              <a:spcBef>
                <a:spcPts val="0"/>
              </a:spcBef>
              <a:spcAft>
                <a:spcPts val="700"/>
              </a:spcAft>
              <a:buClr>
                <a:srgbClr val="D4A400"/>
              </a:buClr>
              <a:buSzPct val="70000"/>
              <a:buFont typeface="Arial"/>
              <a:buChar char="•"/>
            </a:pPr>
            <a:r>
              <a:rPr lang="fr-CA" sz="1650" b="0">
                <a:solidFill>
                  <a:srgbClr val="15324A"/>
                </a:solidFill>
                <a:latin typeface="Arial"/>
              </a:rPr>
              <a:t>Les frais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exigés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par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l'école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et la discipline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ont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tous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été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acquittés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 dans </a:t>
            </a:r>
            <a:r>
              <a:rPr lang="fr-CA" sz="1650" b="0" err="1">
                <a:solidFill>
                  <a:srgbClr val="15324A"/>
                </a:solidFill>
                <a:latin typeface="Arial"/>
              </a:rPr>
              <a:t>l'année</a:t>
            </a:r>
            <a:r>
              <a:rPr lang="fr-CA" sz="1650" b="0">
                <a:solidFill>
                  <a:srgbClr val="15324A"/>
                </a:solidFill>
                <a:latin typeface="Arial"/>
              </a:rPr>
              <a:t>.</a:t>
            </a:r>
            <a:endParaRPr lang="fr-CA" sz="3100">
              <a:solidFill>
                <a:schemeClr val="lt1"/>
              </a:solidFill>
            </a:endParaRPr>
          </a:p>
        </p:txBody>
      </p:sp>
      <p:pic>
        <p:nvPicPr>
          <p:cNvPr id="5" name="Google Shape;274;g2fd9ea08673_0_0">
            <a:extLst>
              <a:ext uri="{FF2B5EF4-FFF2-40B4-BE49-F238E27FC236}">
                <a16:creationId xmlns:a16="http://schemas.microsoft.com/office/drawing/2014/main" id="{1DD9DBEB-FD8A-D5F0-712B-F066A60CB15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72600" y="256380"/>
            <a:ext cx="2240280" cy="931991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Rectangle 333"/>
          <p:cNvSpPr/>
          <p:nvPr/>
        </p:nvSpPr>
        <p:spPr>
          <a:xfrm>
            <a:off x="621792" y="1060704"/>
            <a:ext cx="8138160" cy="50292"/>
          </a:xfrm>
          <a:prstGeom prst="rect">
            <a:avLst/>
          </a:prstGeom>
          <a:solidFill>
            <a:srgbClr val="D4A4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DDF958C-3238-9D5D-79B5-8F39FA0930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2fb3c4f1ed6_0_631"/>
          <p:cNvSpPr txBox="1"/>
          <p:nvPr/>
        </p:nvSpPr>
        <p:spPr>
          <a:xfrm>
            <a:off x="658368" y="484824"/>
            <a:ext cx="7132320" cy="511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Pour nous joindre</a:t>
            </a:r>
            <a:endParaRPr lang="fr-CA" sz="3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g2fb3c4f1ed6_0_631"/>
          <p:cNvSpPr txBox="1"/>
          <p:nvPr/>
        </p:nvSpPr>
        <p:spPr>
          <a:xfrm>
            <a:off x="841248" y="1490472"/>
            <a:ext cx="6812280" cy="3402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8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fr-CA" sz="2000" b="1" i="0" u="sng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pointe-levy.pals@cssdn.gouv.qc.ca</a:t>
            </a:r>
            <a:endParaRPr lang="fr-CA" sz="2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8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fr-CA" sz="1250" b="0">
                <a:solidFill>
                  <a:srgbClr val="B9C9D7"/>
                </a:solidFill>
                <a:latin typeface="Arial"/>
              </a:rPr>
              <a:t>ou</a:t>
            </a:r>
            <a:endParaRPr lang="fr-CA" sz="240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98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fr-CA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418-838-8402 poste 21413</a:t>
            </a:r>
          </a:p>
          <a:p>
            <a:pPr marL="0" marR="0" lvl="0" indent="0" algn="l" rtl="0">
              <a:lnSpc>
                <a:spcPct val="98000"/>
              </a:lnSpc>
              <a:spcBef>
                <a:spcPts val="0"/>
              </a:spcBef>
              <a:spcAft>
                <a:spcPts val="400"/>
              </a:spcAft>
              <a:buNone/>
            </a:pPr>
            <a:endParaRPr lang="fr-CA" sz="2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8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fr-CA" sz="2100" b="1" i="0" u="none" strike="noStrike" cap="none">
                <a:solidFill>
                  <a:srgbClr val="55C9E8"/>
                </a:solidFill>
                <a:latin typeface="Arial"/>
                <a:ea typeface="Arial"/>
                <a:cs typeface="Arial"/>
                <a:sym typeface="Arial"/>
              </a:rPr>
              <a:t>Absence à l’école </a:t>
            </a:r>
            <a:endParaRPr lang="fr-CA" sz="2900" b="0" i="0" u="none" strike="noStrike" cap="none">
              <a:solidFill>
                <a:schemeClr val="accent5">
                  <a:lumMod val="40000"/>
                  <a:lumOff val="60000"/>
                </a:schemeClr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98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fr-CA" sz="1800" b="1" i="0" u="sng" strike="noStrike" cap="none">
                <a:solidFill>
                  <a:srgbClr val="D4A4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plevy.palsabsences@cssdn.gouv.qc.ca</a:t>
            </a:r>
            <a:endParaRPr lang="fr-CA" sz="2900" b="0" i="0" u="none" strike="noStrike" cap="none">
              <a:solidFill>
                <a:srgbClr val="FFC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98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fr-CA" sz="1250" b="0" i="0" u="none" strike="noStrike" cap="none">
                <a:solidFill>
                  <a:srgbClr val="B9C9D7"/>
                </a:solidFill>
                <a:latin typeface="Arial"/>
                <a:ea typeface="Arial"/>
                <a:cs typeface="Arial"/>
                <a:sym typeface="Arial"/>
              </a:rPr>
              <a:t>ou</a:t>
            </a:r>
            <a:endParaRPr lang="fr-CA" sz="2400" b="0" i="0" u="none" strike="noStrike" cap="none"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98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fr-CA" sz="2000" b="0" i="0" u="none" strike="noStrike" cap="none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Clicécole</a:t>
            </a:r>
            <a:endParaRPr lang="fr-CA" sz="2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98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fr-CA" sz="1250" b="0">
                <a:solidFill>
                  <a:srgbClr val="B9C9D7"/>
                </a:solidFill>
                <a:latin typeface="Arial"/>
              </a:rPr>
              <a:t>ou</a:t>
            </a:r>
            <a:endParaRPr lang="fr-CA" sz="24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98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fr-CA" sz="2000" b="1">
                <a:solidFill>
                  <a:srgbClr val="FFFFFF"/>
                </a:solidFill>
                <a:latin typeface="Arial"/>
              </a:rPr>
              <a:t>418-838-8402 poste 21492</a:t>
            </a:r>
            <a:endParaRPr lang="fr-CA" sz="2900">
              <a:solidFill>
                <a:schemeClr val="lt1"/>
              </a:solidFill>
            </a:endParaRPr>
          </a:p>
        </p:txBody>
      </p:sp>
      <p:sp>
        <p:nvSpPr>
          <p:cNvPr id="5" name="Google Shape;273;g2fd9ea08673_0_0">
            <a:extLst>
              <a:ext uri="{FF2B5EF4-FFF2-40B4-BE49-F238E27FC236}">
                <a16:creationId xmlns:a16="http://schemas.microsoft.com/office/drawing/2014/main" id="{9975EDE9-606A-AF92-9FCF-C5E985BA1584}"/>
              </a:ext>
            </a:extLst>
          </p:cNvPr>
          <p:cNvSpPr/>
          <p:nvPr/>
        </p:nvSpPr>
        <p:spPr>
          <a:xfrm>
            <a:off x="8668512" y="0"/>
            <a:ext cx="3520440" cy="1975104"/>
          </a:xfrm>
          <a:custGeom>
            <a:avLst/>
            <a:gdLst/>
            <a:ahLst/>
            <a:cxnLst/>
            <a:rect l="l" t="t" r="r" b="b"/>
            <a:pathLst>
              <a:path w="4480560" h="2513993" extrusionOk="0">
                <a:moveTo>
                  <a:pt x="18382" y="0"/>
                </a:moveTo>
                <a:lnTo>
                  <a:pt x="4462178" y="0"/>
                </a:lnTo>
                <a:lnTo>
                  <a:pt x="4468994" y="44657"/>
                </a:lnTo>
                <a:cubicBezTo>
                  <a:pt x="4476642" y="119969"/>
                  <a:pt x="4480560" y="196384"/>
                  <a:pt x="4480560" y="273713"/>
                </a:cubicBezTo>
                <a:cubicBezTo>
                  <a:pt x="4480560" y="1510985"/>
                  <a:pt x="3477552" y="2513993"/>
                  <a:pt x="2240280" y="2513993"/>
                </a:cubicBezTo>
                <a:cubicBezTo>
                  <a:pt x="1003008" y="2513993"/>
                  <a:pt x="0" y="1510985"/>
                  <a:pt x="0" y="273713"/>
                </a:cubicBezTo>
                <a:cubicBezTo>
                  <a:pt x="0" y="196384"/>
                  <a:pt x="3918" y="119969"/>
                  <a:pt x="11567" y="4465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274;g2fd9ea08673_0_0">
            <a:extLst>
              <a:ext uri="{FF2B5EF4-FFF2-40B4-BE49-F238E27FC236}">
                <a16:creationId xmlns:a16="http://schemas.microsoft.com/office/drawing/2014/main" id="{1AC5BF5F-9C6B-7566-68FB-C4D6FF8626F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373522" y="256032"/>
            <a:ext cx="2329874" cy="96926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351;g2fb3c4f1ed6_0_701">
            <a:extLst>
              <a:ext uri="{FF2B5EF4-FFF2-40B4-BE49-F238E27FC236}">
                <a16:creationId xmlns:a16="http://schemas.microsoft.com/office/drawing/2014/main" id="{36194DCF-CCDB-D6FF-FFBD-1FB9D89CF9D6}"/>
              </a:ext>
            </a:extLst>
          </p:cNvPr>
          <p:cNvSpPr txBox="1"/>
          <p:nvPr/>
        </p:nvSpPr>
        <p:spPr>
          <a:xfrm>
            <a:off x="8366760" y="4264301"/>
            <a:ext cx="2834640" cy="2096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800"/>
              <a:buFont typeface="Twentieth Century"/>
              <a:buNone/>
            </a:pPr>
            <a:r>
              <a:rPr lang="en-US" sz="2500" b="1" err="1">
                <a:solidFill>
                  <a:srgbClr val="D4A400"/>
                </a:solidFill>
                <a:ea typeface="Calibri"/>
                <a:cs typeface="Calibri"/>
              </a:rPr>
              <a:t>Plusieurs</a:t>
            </a:r>
            <a:r>
              <a:rPr lang="en-US" sz="2500" b="1">
                <a:solidFill>
                  <a:srgbClr val="D4A400"/>
                </a:solidFill>
                <a:ea typeface="Calibri"/>
                <a:cs typeface="Calibri"/>
              </a:rPr>
              <a:t> </a:t>
            </a:r>
            <a:r>
              <a:rPr lang="en-US" sz="2500" b="1" err="1">
                <a:solidFill>
                  <a:srgbClr val="D4A400"/>
                </a:solidFill>
                <a:ea typeface="Calibri"/>
                <a:cs typeface="Calibri"/>
              </a:rPr>
              <a:t>informations</a:t>
            </a:r>
            <a:r>
              <a:rPr lang="en-US" sz="2500" b="1">
                <a:solidFill>
                  <a:srgbClr val="D4A400"/>
                </a:solidFill>
                <a:ea typeface="Calibri"/>
                <a:cs typeface="Calibri"/>
              </a:rPr>
              <a:t> </a:t>
            </a:r>
            <a:r>
              <a:rPr lang="en-US" sz="2500" b="1" err="1">
                <a:solidFill>
                  <a:srgbClr val="D4A400"/>
                </a:solidFill>
                <a:ea typeface="Calibri"/>
                <a:cs typeface="Calibri"/>
              </a:rPr>
              <a:t>disponibles</a:t>
            </a:r>
            <a:r>
              <a:rPr lang="en-US" sz="2500" b="1">
                <a:solidFill>
                  <a:srgbClr val="D4A400"/>
                </a:solidFill>
                <a:ea typeface="Calibri"/>
                <a:cs typeface="Calibri"/>
              </a:rPr>
              <a:t> sur le </a:t>
            </a:r>
            <a:r>
              <a:rPr lang="en-US" sz="2500" b="1">
                <a:solidFill>
                  <a:srgbClr val="D4A400"/>
                </a:solidFill>
                <a:latin typeface="Arial"/>
                <a:ea typeface="Calibri"/>
                <a:cs typeface="Calibri"/>
              </a:rPr>
              <a:t>SITE WEB de </a:t>
            </a:r>
            <a:r>
              <a:rPr lang="en-US" sz="2500" b="1" err="1">
                <a:solidFill>
                  <a:srgbClr val="D4A400"/>
                </a:solidFill>
                <a:latin typeface="Arial"/>
                <a:ea typeface="Calibri"/>
                <a:cs typeface="Calibri"/>
              </a:rPr>
              <a:t>l’école</a:t>
            </a:r>
            <a:endParaRPr lang="en-US" sz="600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43" name="Rectangle 342"/>
          <p:cNvSpPr/>
          <p:nvPr/>
        </p:nvSpPr>
        <p:spPr>
          <a:xfrm>
            <a:off x="658368" y="1170432"/>
            <a:ext cx="6812280" cy="50292"/>
          </a:xfrm>
          <a:prstGeom prst="rect">
            <a:avLst/>
          </a:prstGeom>
          <a:solidFill>
            <a:srgbClr val="D4A4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9A86855-867F-B5FF-AC18-B9CF51CAC3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823"/>
            <a:ext cx="12192000" cy="685435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29EEBB2-9962-5194-2470-7F6C4A4C45D7}"/>
              </a:ext>
            </a:extLst>
          </p:cNvPr>
          <p:cNvSpPr/>
          <p:nvPr/>
        </p:nvSpPr>
        <p:spPr>
          <a:xfrm>
            <a:off x="3674533" y="5270799"/>
            <a:ext cx="97367" cy="190202"/>
          </a:xfrm>
          <a:prstGeom prst="rect">
            <a:avLst/>
          </a:prstGeom>
          <a:solidFill>
            <a:srgbClr val="F4F7FC"/>
          </a:solidFill>
          <a:ln>
            <a:solidFill>
              <a:srgbClr val="F4F7F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25D5D3A-3F1E-34D4-4515-697A629ABC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2639" y="5272426"/>
            <a:ext cx="496462" cy="19020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2DA5D42D12BC42A848F67AF40B9FA2" ma:contentTypeVersion="3" ma:contentTypeDescription="Crée un document." ma:contentTypeScope="" ma:versionID="f56d03b0eba1910469f2bea2ac4bd4a7">
  <xsd:schema xmlns:xsd="http://www.w3.org/2001/XMLSchema" xmlns:xs="http://www.w3.org/2001/XMLSchema" xmlns:p="http://schemas.microsoft.com/office/2006/metadata/properties" xmlns:ns2="b7c03f4d-e5a9-4008-904d-be6eea707216" targetNamespace="http://schemas.microsoft.com/office/2006/metadata/properties" ma:root="true" ma:fieldsID="3e4adaaf9ef6044f3c3c3a739289198d" ns2:_="">
    <xsd:import namespace="b7c03f4d-e5a9-4008-904d-be6eea7072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c03f4d-e5a9-4008-904d-be6eea7072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0BA3AD3-5704-43C9-B5C8-C5771173539B}">
  <ds:schemaRefs>
    <ds:schemaRef ds:uri="b7c03f4d-e5a9-4008-904d-be6eea70721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BFA8814-9736-4106-8B41-FAAD044294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E91F7F9-3F4B-43CF-B66B-BC6778E42E35}">
  <ds:schemaRefs>
    <ds:schemaRef ds:uri="b7c03f4d-e5a9-4008-904d-be6eea70721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754</Words>
  <Application>Microsoft Office PowerPoint</Application>
  <PresentationFormat>Grand écran</PresentationFormat>
  <Paragraphs>95</Paragraphs>
  <Slides>14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9" baseType="lpstr">
      <vt:lpstr>Arial</vt:lpstr>
      <vt:lpstr>Calibri</vt:lpstr>
      <vt:lpstr>Segoe UI</vt:lpstr>
      <vt:lpstr>Twentieth Century</vt:lpstr>
      <vt:lpstr>Simple Light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Roy Marie-Josée</dc:creator>
  <cp:lastModifiedBy>Côté Chantal</cp:lastModifiedBy>
  <cp:revision>2</cp:revision>
  <dcterms:created xsi:type="dcterms:W3CDTF">2017-09-10T13:05:51Z</dcterms:created>
  <dcterms:modified xsi:type="dcterms:W3CDTF">2026-09-10T16:58:29Z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0x010100CA2DA5D42D12BC42A848F67AF40B9FA2</vt:lpwstr>
  </property>
  <property fmtid="{D5CDD505-2E9C-101B-9397-08002B2CF9AE}" pid="3" name="_ip_UnifiedCompliancePolicyUIAction">
    <vt:lpwstr/>
  </property>
  <property fmtid="{D5CDD505-2E9C-101B-9397-08002B2CF9AE}" pid="4" name="_ip_UnifiedCompliancePolicyProperties">
    <vt:lpwstr/>
  </property>
</Properties>
</file>